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64" r:id="rId5"/>
    <p:sldId id="288" r:id="rId6"/>
    <p:sldId id="289" r:id="rId7"/>
    <p:sldId id="292" r:id="rId8"/>
    <p:sldId id="266" r:id="rId9"/>
    <p:sldId id="270" r:id="rId10"/>
    <p:sldId id="271" r:id="rId11"/>
    <p:sldId id="272" r:id="rId12"/>
    <p:sldId id="273" r:id="rId13"/>
    <p:sldId id="275" r:id="rId14"/>
    <p:sldId id="276" r:id="rId15"/>
    <p:sldId id="277" r:id="rId16"/>
    <p:sldId id="278" r:id="rId17"/>
    <p:sldId id="279" r:id="rId18"/>
    <p:sldId id="267" r:id="rId19"/>
    <p:sldId id="280" r:id="rId20"/>
    <p:sldId id="281" r:id="rId21"/>
    <p:sldId id="282" r:id="rId22"/>
    <p:sldId id="283" r:id="rId23"/>
    <p:sldId id="284" r:id="rId24"/>
    <p:sldId id="285" r:id="rId25"/>
    <p:sldId id="286" r:id="rId26"/>
    <p:sldId id="287" r:id="rId27"/>
    <p:sldId id="268" r:id="rId28"/>
    <p:sldId id="269" r:id="rId29"/>
    <p:sldId id="259"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B54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08"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D3B1B-A03F-4C14-B716-D6EC159A9B2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270549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D3B1B-A03F-4C14-B716-D6EC159A9B2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172640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D3B1B-A03F-4C14-B716-D6EC159A9B2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428028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i="1">
                <a:solidFill>
                  <a:srgbClr val="7F00AC"/>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marL="0" indent="0">
              <a:buNone/>
              <a:defRPr b="1">
                <a:solidFill>
                  <a:srgbClr val="008000"/>
                </a:solidFill>
              </a:defRPr>
            </a:lvl1pPr>
            <a:lvl2pPr>
              <a:defRPr b="1">
                <a:solidFill>
                  <a:srgbClr val="008000"/>
                </a:solidFill>
              </a:defRPr>
            </a:lvl2pPr>
            <a:lvl3pPr>
              <a:defRPr b="1">
                <a:solidFill>
                  <a:srgbClr val="008000"/>
                </a:solidFill>
              </a:defRPr>
            </a:lvl3pPr>
            <a:lvl4pPr>
              <a:defRPr b="1">
                <a:solidFill>
                  <a:srgbClr val="008000"/>
                </a:solidFill>
              </a:defRPr>
            </a:lvl4pPr>
            <a:lvl5pPr>
              <a:defRPr b="1">
                <a:solidFill>
                  <a:srgbClr val="008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1ADE3D-3F72-402F-B08F-D0A5EF20F22D}"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13315-74EE-45E3-B7FD-7C5623B13238}" type="slidenum">
              <a:rPr lang="en-US" smtClean="0"/>
              <a:t>‹#›</a:t>
            </a:fld>
            <a:endParaRPr lang="en-US"/>
          </a:p>
        </p:txBody>
      </p:sp>
    </p:spTree>
    <p:extLst>
      <p:ext uri="{BB962C8B-B14F-4D97-AF65-F5344CB8AC3E}">
        <p14:creationId xmlns:p14="http://schemas.microsoft.com/office/powerpoint/2010/main" val="12712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39974" b="77604" l="19473" r="36750"/>
                    </a14:imgEffect>
                  </a14:imgLayer>
                </a14:imgProps>
              </a:ext>
              <a:ext uri="{28A0092B-C50C-407E-A947-70E740481C1C}">
                <a14:useLocalDpi xmlns:a14="http://schemas.microsoft.com/office/drawing/2010/main" val="0"/>
              </a:ext>
            </a:extLst>
          </a:blip>
          <a:srcRect l="19987" t="42152" r="66848" b="30077"/>
          <a:stretch/>
        </p:blipFill>
        <p:spPr bwMode="auto">
          <a:xfrm rot="5400000">
            <a:off x="238125" y="1819275"/>
            <a:ext cx="46482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39974" b="77604" l="19473" r="36750"/>
                    </a14:imgEffect>
                  </a14:imgLayer>
                </a14:imgProps>
              </a:ext>
              <a:ext uri="{28A0092B-C50C-407E-A947-70E740481C1C}">
                <a14:useLocalDpi xmlns:a14="http://schemas.microsoft.com/office/drawing/2010/main" val="0"/>
              </a:ext>
            </a:extLst>
          </a:blip>
          <a:srcRect l="19987" t="42152" r="66848" b="30077"/>
          <a:stretch/>
        </p:blipFill>
        <p:spPr bwMode="auto">
          <a:xfrm rot="16200000">
            <a:off x="4124325" y="-85725"/>
            <a:ext cx="46482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lvl1pPr algn="l">
              <a:defRPr sz="3600" b="1">
                <a:solidFill>
                  <a:schemeClr val="accent6">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0"/>
            <a:ext cx="8705850" cy="5105400"/>
          </a:xfrm>
        </p:spPr>
        <p:txBody>
          <a:bodyPr>
            <a:normAutofit/>
          </a:bodyPr>
          <a:lstStyle>
            <a:lvl1pPr marL="0" indent="0">
              <a:buNone/>
              <a:defRPr sz="3200" b="1">
                <a:solidFill>
                  <a:srgbClr val="006600"/>
                </a:solidFill>
                <a:latin typeface="Arial" panose="020B0604020202020204" pitchFamily="34" charset="0"/>
                <a:cs typeface="Arial" panose="020B0604020202020204" pitchFamily="34" charset="0"/>
              </a:defRPr>
            </a:lvl1pPr>
            <a:lvl2pPr>
              <a:defRPr sz="2800" b="1">
                <a:solidFill>
                  <a:srgbClr val="006600"/>
                </a:solidFill>
                <a:latin typeface="Arial" panose="020B0604020202020204" pitchFamily="34" charset="0"/>
                <a:cs typeface="Arial" panose="020B0604020202020204" pitchFamily="34" charset="0"/>
              </a:defRPr>
            </a:lvl2pPr>
            <a:lvl3pPr>
              <a:defRPr sz="2400" b="1">
                <a:solidFill>
                  <a:srgbClr val="006600"/>
                </a:solidFill>
                <a:latin typeface="Arial" panose="020B0604020202020204" pitchFamily="34" charset="0"/>
                <a:cs typeface="Arial" panose="020B0604020202020204" pitchFamily="34" charset="0"/>
              </a:defRPr>
            </a:lvl3pPr>
            <a:lvl4pPr>
              <a:defRPr sz="2000" b="1">
                <a:solidFill>
                  <a:srgbClr val="006600"/>
                </a:solidFill>
                <a:latin typeface="Arial" panose="020B0604020202020204" pitchFamily="34" charset="0"/>
                <a:cs typeface="Arial" panose="020B0604020202020204" pitchFamily="34" charset="0"/>
              </a:defRPr>
            </a:lvl4pPr>
            <a:lvl5pPr>
              <a:defRPr sz="2000" b="1">
                <a:solidFill>
                  <a:srgbClr val="00660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4AD3B1B-A03F-4C14-B716-D6EC159A9B2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127010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D3B1B-A03F-4C14-B716-D6EC159A9B2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386241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D3B1B-A03F-4C14-B716-D6EC159A9B28}"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15709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D3B1B-A03F-4C14-B716-D6EC159A9B28}"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196529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D3B1B-A03F-4C14-B716-D6EC159A9B28}"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277485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D3B1B-A03F-4C14-B716-D6EC159A9B28}"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1857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D3B1B-A03F-4C14-B716-D6EC159A9B28}"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327947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D3B1B-A03F-4C14-B716-D6EC159A9B28}"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5E877-41D2-41D0-98CE-804FCD0BBEF8}" type="slidenum">
              <a:rPr lang="en-US" smtClean="0"/>
              <a:t>‹#›</a:t>
            </a:fld>
            <a:endParaRPr lang="en-US"/>
          </a:p>
        </p:txBody>
      </p:sp>
    </p:spTree>
    <p:extLst>
      <p:ext uri="{BB962C8B-B14F-4D97-AF65-F5344CB8AC3E}">
        <p14:creationId xmlns:p14="http://schemas.microsoft.com/office/powerpoint/2010/main" val="248474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D3B1B-A03F-4C14-B716-D6EC159A9B28}" type="datetimeFigureOut">
              <a:rPr lang="en-US" smtClean="0"/>
              <a:t>9/17/2021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5E877-41D2-41D0-98CE-804FCD0BBEF8}" type="slidenum">
              <a:rPr lang="en-US" smtClean="0"/>
              <a:t>‹#›</a:t>
            </a:fld>
            <a:endParaRPr lang="en-US"/>
          </a:p>
        </p:txBody>
      </p:sp>
    </p:spTree>
    <p:extLst>
      <p:ext uri="{BB962C8B-B14F-4D97-AF65-F5344CB8AC3E}">
        <p14:creationId xmlns:p14="http://schemas.microsoft.com/office/powerpoint/2010/main" val="212513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18" t="23798" r="66543" b="34216"/>
          <a:stretch/>
        </p:blipFill>
        <p:spPr bwMode="auto">
          <a:xfrm rot="16200000">
            <a:off x="1029677" y="-1105878"/>
            <a:ext cx="7010400" cy="922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Sách Giáo Khoa Giáo Dục Công Dân Lớp 9 | Tải Sách Miễn Phí"/>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48596" y="-990600"/>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hông có mô tả 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775"/>
            <a:ext cx="1571625" cy="1571625"/>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6"/>
          <p:cNvSpPr>
            <a:spLocks noChangeArrowheads="1" noChangeShapeType="1" noTextEdit="1"/>
          </p:cNvSpPr>
          <p:nvPr/>
        </p:nvSpPr>
        <p:spPr bwMode="auto">
          <a:xfrm>
            <a:off x="1924050" y="791705"/>
            <a:ext cx="5963296" cy="5334000"/>
          </a:xfrm>
          <a:prstGeom prst="rect">
            <a:avLst/>
          </a:prstGeom>
        </p:spPr>
        <p:txBody>
          <a:bodyPr spcFirstLastPara="1" wrap="none" fromWordArt="1">
            <a:prstTxWarp prst="textArchUp">
              <a:avLst>
                <a:gd name="adj" fmla="val 9381956"/>
              </a:avLst>
            </a:prstTxWarp>
          </a:bodyPr>
          <a:lstStyle/>
          <a:p>
            <a:pPr algn="ctr"/>
            <a:r>
              <a:rPr lang="en-US" sz="2400" kern="10" dirty="0">
                <a:ln w="9525">
                  <a:solidFill>
                    <a:srgbClr val="009900"/>
                  </a:solidFill>
                  <a:round/>
                  <a:headEnd/>
                  <a:tailEnd/>
                </a:ln>
                <a:solidFill>
                  <a:srgbClr val="0000CC"/>
                </a:solidFill>
                <a:latin typeface="Times New Roman"/>
                <a:cs typeface="Times New Roman"/>
              </a:rPr>
              <a:t>NHIỆT LIỆT CHÀO MỪNG </a:t>
            </a:r>
            <a:r>
              <a:rPr lang="en-US" sz="2400" kern="10" dirty="0" smtClean="0">
                <a:ln w="9525">
                  <a:solidFill>
                    <a:srgbClr val="009900"/>
                  </a:solidFill>
                  <a:round/>
                  <a:headEnd/>
                  <a:tailEnd/>
                </a:ln>
                <a:solidFill>
                  <a:srgbClr val="0000CC"/>
                </a:solidFill>
                <a:latin typeface="Times New Roman"/>
                <a:cs typeface="Times New Roman"/>
              </a:rPr>
              <a:t>CÁC EM HỌC SINH </a:t>
            </a:r>
            <a:endParaRPr lang="en-US" sz="2400" kern="10" dirty="0">
              <a:ln w="9525">
                <a:solidFill>
                  <a:srgbClr val="009900"/>
                </a:solidFill>
                <a:round/>
                <a:headEnd/>
                <a:tailEnd/>
              </a:ln>
              <a:solidFill>
                <a:srgbClr val="0000CC"/>
              </a:solidFill>
              <a:latin typeface="Times New Roman"/>
              <a:cs typeface="Times New Roman"/>
            </a:endParaRPr>
          </a:p>
        </p:txBody>
      </p:sp>
      <p:sp>
        <p:nvSpPr>
          <p:cNvPr id="4" name="TextBox 3"/>
          <p:cNvSpPr txBox="1"/>
          <p:nvPr/>
        </p:nvSpPr>
        <p:spPr>
          <a:xfrm>
            <a:off x="2286000" y="3810000"/>
            <a:ext cx="6172200" cy="584775"/>
          </a:xfrm>
          <a:prstGeom prst="rect">
            <a:avLst/>
          </a:prstGeom>
          <a:noFill/>
          <a:ln>
            <a:noFill/>
          </a:ln>
        </p:spPr>
        <p:txBody>
          <a:bodyPr wrap="square" rtlCol="0">
            <a:spAutoFit/>
          </a:bodyPr>
          <a:lstStyle/>
          <a:p>
            <a:r>
              <a:rPr lang="en-US" sz="3200" b="1" dirty="0" smtClean="0">
                <a:solidFill>
                  <a:srgbClr val="CC3300"/>
                </a:solidFill>
              </a:rPr>
              <a:t>MÔN : GIÁO DỤC CÔNG DÂN 9 </a:t>
            </a:r>
            <a:endParaRPr lang="en-US" sz="3200" b="1" dirty="0">
              <a:solidFill>
                <a:srgbClr val="CC3300"/>
              </a:solidFill>
            </a:endParaRPr>
          </a:p>
        </p:txBody>
      </p:sp>
      <p:sp>
        <p:nvSpPr>
          <p:cNvPr id="10" name="TextBox 9"/>
          <p:cNvSpPr txBox="1"/>
          <p:nvPr/>
        </p:nvSpPr>
        <p:spPr>
          <a:xfrm>
            <a:off x="2819400" y="5410200"/>
            <a:ext cx="6172200" cy="584775"/>
          </a:xfrm>
          <a:prstGeom prst="rect">
            <a:avLst/>
          </a:prstGeom>
          <a:noFill/>
          <a:ln>
            <a:noFill/>
          </a:ln>
        </p:spPr>
        <p:txBody>
          <a:bodyPr wrap="square" rtlCol="0">
            <a:spAutoFit/>
          </a:bodyPr>
          <a:lstStyle/>
          <a:p>
            <a:pPr algn="r"/>
            <a:r>
              <a:rPr lang="en-US" sz="3200" b="1" dirty="0" smtClean="0">
                <a:solidFill>
                  <a:schemeClr val="accent3">
                    <a:lumMod val="50000"/>
                  </a:schemeClr>
                </a:solidFill>
              </a:rPr>
              <a:t>GV: </a:t>
            </a:r>
            <a:r>
              <a:rPr lang="en-US" sz="3200" b="1" dirty="0" err="1" smtClean="0">
                <a:solidFill>
                  <a:schemeClr val="accent3">
                    <a:lumMod val="50000"/>
                  </a:schemeClr>
                </a:solidFill>
              </a:rPr>
              <a:t>Đinh</a:t>
            </a:r>
            <a:r>
              <a:rPr lang="en-US" sz="3200" b="1" dirty="0" smtClean="0">
                <a:solidFill>
                  <a:schemeClr val="accent3">
                    <a:lumMod val="50000"/>
                  </a:schemeClr>
                </a:solidFill>
              </a:rPr>
              <a:t> </a:t>
            </a:r>
            <a:r>
              <a:rPr lang="en-US" sz="3200" b="1" dirty="0" err="1" smtClean="0">
                <a:solidFill>
                  <a:schemeClr val="accent3">
                    <a:lumMod val="50000"/>
                  </a:schemeClr>
                </a:solidFill>
              </a:rPr>
              <a:t>Thị</a:t>
            </a:r>
            <a:r>
              <a:rPr lang="en-US" sz="3200" b="1" dirty="0" smtClean="0">
                <a:solidFill>
                  <a:schemeClr val="accent3">
                    <a:lumMod val="50000"/>
                  </a:schemeClr>
                </a:solidFill>
              </a:rPr>
              <a:t> Kim </a:t>
            </a:r>
            <a:r>
              <a:rPr lang="en-US" sz="3200" b="1" dirty="0" err="1" smtClean="0">
                <a:solidFill>
                  <a:schemeClr val="accent3">
                    <a:lumMod val="50000"/>
                  </a:schemeClr>
                </a:solidFill>
              </a:rPr>
              <a:t>Ngân</a:t>
            </a:r>
            <a:r>
              <a:rPr lang="en-US" sz="3200" b="1" dirty="0" smtClean="0">
                <a:solidFill>
                  <a:schemeClr val="accent3">
                    <a:lumMod val="50000"/>
                  </a:schemeClr>
                </a:solidFill>
              </a:rPr>
              <a:t> </a:t>
            </a:r>
            <a:endParaRPr lang="en-US" sz="3200" b="1" dirty="0">
              <a:solidFill>
                <a:schemeClr val="accent3">
                  <a:lumMod val="50000"/>
                </a:schemeClr>
              </a:solidFill>
            </a:endParaRPr>
          </a:p>
        </p:txBody>
      </p:sp>
    </p:spTree>
    <p:extLst>
      <p:ext uri="{BB962C8B-B14F-4D97-AF65-F5344CB8AC3E}">
        <p14:creationId xmlns:p14="http://schemas.microsoft.com/office/powerpoint/2010/main" val="295216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209550" y="152400"/>
            <a:ext cx="8705850" cy="12192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vi-VN" dirty="0"/>
              <a:t>Hoạt động 2: Đánh giá, phân biệt các biểu hiện</a:t>
            </a:r>
          </a:p>
          <a:p>
            <a:r>
              <a:rPr lang="vi-VN" dirty="0"/>
              <a:t> của chí công vô tư</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854" t="50779" r="11817" b="9912"/>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514600" y="40386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a:t>
            </a:r>
            <a:endParaRPr lang="en-US" sz="4000" b="1" dirty="0"/>
          </a:p>
        </p:txBody>
      </p:sp>
      <p:sp>
        <p:nvSpPr>
          <p:cNvPr id="6" name="Oval 5"/>
          <p:cNvSpPr/>
          <p:nvPr/>
        </p:nvSpPr>
        <p:spPr>
          <a:xfrm>
            <a:off x="1981200" y="53340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2</a:t>
            </a:r>
            <a:endParaRPr lang="en-US" sz="4000" b="1" dirty="0"/>
          </a:p>
        </p:txBody>
      </p:sp>
      <p:sp>
        <p:nvSpPr>
          <p:cNvPr id="7" name="Oval 6"/>
          <p:cNvSpPr/>
          <p:nvPr/>
        </p:nvSpPr>
        <p:spPr>
          <a:xfrm>
            <a:off x="5791200" y="34290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3</a:t>
            </a:r>
            <a:endParaRPr lang="en-US" sz="4000" b="1" dirty="0"/>
          </a:p>
        </p:txBody>
      </p:sp>
      <p:sp>
        <p:nvSpPr>
          <p:cNvPr id="8" name="Oval 7"/>
          <p:cNvSpPr/>
          <p:nvPr/>
        </p:nvSpPr>
        <p:spPr>
          <a:xfrm>
            <a:off x="5638800" y="59436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4</a:t>
            </a:r>
            <a:endParaRPr lang="en-US" sz="4000" b="1" dirty="0"/>
          </a:p>
        </p:txBody>
      </p:sp>
    </p:spTree>
    <p:extLst>
      <p:ext uri="{BB962C8B-B14F-4D97-AF65-F5344CB8AC3E}">
        <p14:creationId xmlns:p14="http://schemas.microsoft.com/office/powerpoint/2010/main" val="3602658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26042" r="7174" b="10677"/>
          <a:stretch/>
        </p:blipFill>
        <p:spPr bwMode="auto">
          <a:xfrm>
            <a:off x="266700" y="228600"/>
            <a:ext cx="883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85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705850" cy="1143000"/>
          </a:xfrm>
        </p:spPr>
        <p:txBody>
          <a:bodyPr/>
          <a:lstStyle/>
          <a:p>
            <a:r>
              <a:rPr lang="en-US" i="1" dirty="0"/>
              <a:t>Theo </a:t>
            </a:r>
            <a:r>
              <a:rPr lang="en-US" i="1" dirty="0" err="1"/>
              <a:t>dõi</a:t>
            </a:r>
            <a:r>
              <a:rPr lang="en-US" i="1" dirty="0"/>
              <a:t> video “Di </a:t>
            </a:r>
            <a:r>
              <a:rPr lang="en-US" i="1" dirty="0" err="1"/>
              <a:t>chúc</a:t>
            </a:r>
            <a:r>
              <a:rPr lang="en-US" i="1" dirty="0"/>
              <a:t> </a:t>
            </a:r>
            <a:r>
              <a:rPr lang="en-US" i="1" dirty="0" err="1"/>
              <a:t>của</a:t>
            </a:r>
            <a:r>
              <a:rPr lang="en-US" i="1" dirty="0"/>
              <a:t> </a:t>
            </a:r>
            <a:r>
              <a:rPr lang="en-US" i="1" dirty="0" err="1"/>
              <a:t>chủ</a:t>
            </a:r>
            <a:r>
              <a:rPr lang="en-US" i="1" dirty="0"/>
              <a:t> </a:t>
            </a:r>
            <a:r>
              <a:rPr lang="en-US" i="1" dirty="0" err="1"/>
              <a:t>tịch</a:t>
            </a:r>
            <a:r>
              <a:rPr lang="en-US" i="1" dirty="0"/>
              <a:t> </a:t>
            </a:r>
            <a:r>
              <a:rPr lang="en-US" i="1" dirty="0" err="1"/>
              <a:t>Hồ</a:t>
            </a:r>
            <a:r>
              <a:rPr lang="en-US" i="1" dirty="0"/>
              <a:t> </a:t>
            </a:r>
            <a:r>
              <a:rPr lang="en-US" i="1" dirty="0" err="1"/>
              <a:t>Chí</a:t>
            </a:r>
            <a:r>
              <a:rPr lang="en-US" i="1" dirty="0"/>
              <a:t> Minh” </a:t>
            </a:r>
            <a:r>
              <a:rPr lang="en-US" i="1" dirty="0" err="1"/>
              <a:t>và</a:t>
            </a:r>
            <a:r>
              <a:rPr lang="en-US" i="1" dirty="0"/>
              <a:t> </a:t>
            </a:r>
            <a:r>
              <a:rPr lang="en-US" i="1" dirty="0" err="1"/>
              <a:t>trả</a:t>
            </a:r>
            <a:r>
              <a:rPr lang="en-US" i="1" dirty="0"/>
              <a:t> </a:t>
            </a:r>
            <a:r>
              <a:rPr lang="en-US" i="1" dirty="0" err="1"/>
              <a:t>lời</a:t>
            </a:r>
            <a:r>
              <a:rPr lang="en-US" i="1" dirty="0"/>
              <a:t> </a:t>
            </a:r>
            <a:r>
              <a:rPr lang="en-US" i="1" dirty="0" err="1"/>
              <a:t>các</a:t>
            </a:r>
            <a:r>
              <a:rPr lang="en-US" i="1" dirty="0"/>
              <a:t> </a:t>
            </a:r>
            <a:r>
              <a:rPr lang="en-US" i="1" dirty="0" err="1"/>
              <a:t>câu</a:t>
            </a:r>
            <a:r>
              <a:rPr lang="en-US" i="1" dirty="0"/>
              <a:t> </a:t>
            </a:r>
            <a:r>
              <a:rPr lang="en-US" i="1" dirty="0" err="1"/>
              <a:t>hỏi</a:t>
            </a:r>
            <a:r>
              <a:rPr lang="en-US" i="1" dirty="0" smtClean="0"/>
              <a:t>:</a:t>
            </a:r>
          </a:p>
          <a:p>
            <a:endParaRPr lang="en-US" dirty="0"/>
          </a:p>
        </p:txBody>
      </p:sp>
      <p:sp>
        <p:nvSpPr>
          <p:cNvPr id="4" name="Content Placeholder 2"/>
          <p:cNvSpPr txBox="1">
            <a:spLocks/>
          </p:cNvSpPr>
          <p:nvPr/>
        </p:nvSpPr>
        <p:spPr>
          <a:xfrm>
            <a:off x="228600" y="228600"/>
            <a:ext cx="8705850" cy="12192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vi-VN" dirty="0"/>
              <a:t>Hoạt động 3: Tìm hiểu ý nghĩa của phẩm chất chí công vô tư</a:t>
            </a:r>
          </a:p>
        </p:txBody>
      </p:sp>
      <p:sp>
        <p:nvSpPr>
          <p:cNvPr id="5" name="Content Placeholder 2"/>
          <p:cNvSpPr txBox="1">
            <a:spLocks/>
          </p:cNvSpPr>
          <p:nvPr/>
        </p:nvSpPr>
        <p:spPr>
          <a:xfrm>
            <a:off x="228600" y="2667000"/>
            <a:ext cx="8705850" cy="1143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vi-VN" sz="2700" dirty="0">
                <a:solidFill>
                  <a:srgbClr val="0070C0"/>
                </a:solidFill>
              </a:rPr>
              <a:t>Mong muốn của Bác Hồ và mục đích cả đời Người theo đuổi là gì</a:t>
            </a:r>
            <a:r>
              <a:rPr lang="vi-VN" sz="2700" dirty="0" smtClean="0">
                <a:solidFill>
                  <a:srgbClr val="0070C0"/>
                </a:solidFill>
              </a:rPr>
              <a:t>?</a:t>
            </a:r>
            <a:endParaRPr lang="en-US" sz="2700" dirty="0">
              <a:solidFill>
                <a:srgbClr val="0070C0"/>
              </a:solidFill>
            </a:endParaRPr>
          </a:p>
        </p:txBody>
      </p:sp>
      <p:sp>
        <p:nvSpPr>
          <p:cNvPr id="6" name="Content Placeholder 2"/>
          <p:cNvSpPr txBox="1">
            <a:spLocks/>
          </p:cNvSpPr>
          <p:nvPr/>
        </p:nvSpPr>
        <p:spPr>
          <a:xfrm>
            <a:off x="228600" y="3581400"/>
            <a:ext cx="8705850" cy="1143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vi-VN" sz="2700" dirty="0">
                <a:solidFill>
                  <a:srgbClr val="0070C0"/>
                </a:solidFill>
              </a:rPr>
              <a:t>Sự cống hiến của Người đã đem lại điều gì cho toàn dân tộc?</a:t>
            </a:r>
            <a:endParaRPr lang="en-US" sz="2700" dirty="0">
              <a:solidFill>
                <a:srgbClr val="0070C0"/>
              </a:solidFill>
            </a:endParaRPr>
          </a:p>
        </p:txBody>
      </p:sp>
      <p:sp>
        <p:nvSpPr>
          <p:cNvPr id="7" name="Content Placeholder 2"/>
          <p:cNvSpPr txBox="1">
            <a:spLocks/>
          </p:cNvSpPr>
          <p:nvPr/>
        </p:nvSpPr>
        <p:spPr>
          <a:xfrm>
            <a:off x="228600" y="4495800"/>
            <a:ext cx="8705850" cy="1143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vi-VN" sz="2700" dirty="0">
                <a:solidFill>
                  <a:srgbClr val="0070C0"/>
                </a:solidFill>
              </a:rPr>
              <a:t>Bản thân em nói riêng và toàn thể dân tộc Việt Nam dành tình cảm như thế nào đối với Người?</a:t>
            </a:r>
            <a:endParaRPr lang="en-US" sz="2700" dirty="0">
              <a:solidFill>
                <a:srgbClr val="0070C0"/>
              </a:solidFill>
            </a:endParaRPr>
          </a:p>
        </p:txBody>
      </p:sp>
      <p:sp>
        <p:nvSpPr>
          <p:cNvPr id="8" name="Content Placeholder 2"/>
          <p:cNvSpPr txBox="1">
            <a:spLocks/>
          </p:cNvSpPr>
          <p:nvPr/>
        </p:nvSpPr>
        <p:spPr>
          <a:xfrm>
            <a:off x="228600" y="5410200"/>
            <a:ext cx="8705850" cy="1143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vi-VN" sz="2700" dirty="0">
                <a:solidFill>
                  <a:srgbClr val="0070C0"/>
                </a:solidFill>
              </a:rPr>
              <a:t>Từ đó, em thấy phẩm chất chí công vô tư có ý nghĩa như thế nào đối với bản thân mỗi người và toàn xã hội?</a:t>
            </a:r>
            <a:endParaRPr lang="en-US" sz="2700" dirty="0">
              <a:solidFill>
                <a:srgbClr val="0070C0"/>
              </a:solidFill>
            </a:endParaRPr>
          </a:p>
        </p:txBody>
      </p:sp>
    </p:spTree>
    <p:extLst>
      <p:ext uri="{BB962C8B-B14F-4D97-AF65-F5344CB8AC3E}">
        <p14:creationId xmlns:p14="http://schemas.microsoft.com/office/powerpoint/2010/main" val="13229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KẾT LUẬN</a:t>
            </a:r>
          </a:p>
        </p:txBody>
      </p:sp>
      <p:sp>
        <p:nvSpPr>
          <p:cNvPr id="3" name="Content Placeholder 2"/>
          <p:cNvSpPr>
            <a:spLocks noGrp="1"/>
          </p:cNvSpPr>
          <p:nvPr>
            <p:ph idx="1"/>
          </p:nvPr>
        </p:nvSpPr>
        <p:spPr/>
        <p:txBody>
          <a:bodyPr/>
          <a:lstStyle/>
          <a:p>
            <a:r>
              <a:rPr lang="vi-VN" i="1" dirty="0"/>
              <a:t>- Làm cho đất nước thêm giàu mạnh, xã hội công bằng, dân chủ, văn minh.</a:t>
            </a:r>
            <a:r>
              <a:rPr lang="vi-VN" dirty="0"/>
              <a:t/>
            </a:r>
            <a:br>
              <a:rPr lang="vi-VN" dirty="0"/>
            </a:br>
            <a:r>
              <a:rPr lang="vi-VN" i="1" dirty="0"/>
              <a:t>- Người có phẩm chất chí công vô tư sẽ được mọi người tin cậy và kính trọng.</a:t>
            </a:r>
            <a:endParaRPr lang="en-US" dirty="0"/>
          </a:p>
        </p:txBody>
      </p:sp>
    </p:spTree>
    <p:extLst>
      <p:ext uri="{BB962C8B-B14F-4D97-AF65-F5344CB8AC3E}">
        <p14:creationId xmlns:p14="http://schemas.microsoft.com/office/powerpoint/2010/main" val="166245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err="1"/>
              <a:t>Đóng</a:t>
            </a:r>
            <a:r>
              <a:rPr lang="en-US" i="1" dirty="0"/>
              <a:t> </a:t>
            </a:r>
            <a:r>
              <a:rPr lang="en-US" i="1" dirty="0" err="1"/>
              <a:t>vai</a:t>
            </a:r>
            <a:r>
              <a:rPr lang="en-US" i="1" dirty="0"/>
              <a:t> </a:t>
            </a:r>
            <a:r>
              <a:rPr lang="en-US" i="1" dirty="0" err="1"/>
              <a:t>giải</a:t>
            </a:r>
            <a:r>
              <a:rPr lang="en-US" i="1" dirty="0"/>
              <a:t> </a:t>
            </a:r>
            <a:r>
              <a:rPr lang="en-US" i="1" dirty="0" err="1"/>
              <a:t>quyết</a:t>
            </a:r>
            <a:r>
              <a:rPr lang="en-US" i="1" dirty="0"/>
              <a:t> </a:t>
            </a:r>
            <a:r>
              <a:rPr lang="en-US" i="1" dirty="0" err="1"/>
              <a:t>các</a:t>
            </a:r>
            <a:r>
              <a:rPr lang="en-US" i="1" dirty="0"/>
              <a:t> </a:t>
            </a:r>
            <a:r>
              <a:rPr lang="en-US" i="1" dirty="0" err="1"/>
              <a:t>tình</a:t>
            </a:r>
            <a:r>
              <a:rPr lang="en-US" i="1" dirty="0"/>
              <a:t> </a:t>
            </a:r>
            <a:r>
              <a:rPr lang="en-US" i="1" dirty="0" err="1" smtClean="0"/>
              <a:t>huống</a:t>
            </a:r>
            <a:endParaRPr lang="en-US" i="1" dirty="0" smtClean="0"/>
          </a:p>
          <a:p>
            <a:r>
              <a:rPr lang="en-US" i="1" dirty="0" err="1"/>
              <a:t>Nhóm</a:t>
            </a:r>
            <a:r>
              <a:rPr lang="en-US" i="1" dirty="0"/>
              <a:t> 1: Theo </a:t>
            </a:r>
            <a:r>
              <a:rPr lang="en-US" i="1" dirty="0" err="1"/>
              <a:t>dõi</a:t>
            </a:r>
            <a:r>
              <a:rPr lang="en-US" i="1" dirty="0"/>
              <a:t> video </a:t>
            </a:r>
            <a:r>
              <a:rPr lang="en-US" i="1" dirty="0" err="1"/>
              <a:t>và</a:t>
            </a:r>
            <a:r>
              <a:rPr lang="en-US" i="1" dirty="0"/>
              <a:t> </a:t>
            </a:r>
            <a:r>
              <a:rPr lang="en-US" i="1" dirty="0" err="1"/>
              <a:t>trả</a:t>
            </a:r>
            <a:r>
              <a:rPr lang="en-US" i="1" dirty="0"/>
              <a:t> </a:t>
            </a:r>
            <a:r>
              <a:rPr lang="en-US" i="1" dirty="0" err="1"/>
              <a:t>lời</a:t>
            </a:r>
            <a:r>
              <a:rPr lang="en-US" i="1" dirty="0"/>
              <a:t> </a:t>
            </a:r>
            <a:r>
              <a:rPr lang="en-US" i="1" dirty="0" err="1"/>
              <a:t>câu</a:t>
            </a:r>
            <a:r>
              <a:rPr lang="en-US" i="1" dirty="0"/>
              <a:t> </a:t>
            </a:r>
            <a:r>
              <a:rPr lang="en-US" i="1" dirty="0" err="1"/>
              <a:t>hỏi</a:t>
            </a:r>
            <a:r>
              <a:rPr lang="en-US" i="1" dirty="0" smtClean="0"/>
              <a:t>:</a:t>
            </a:r>
          </a:p>
          <a:p>
            <a:r>
              <a:rPr lang="vi-VN" dirty="0"/>
              <a:t>Nếu là Hoa, em sẽ giải quyết tình huống trên như thế nào?</a:t>
            </a:r>
            <a:endParaRPr lang="en-US" dirty="0"/>
          </a:p>
        </p:txBody>
      </p:sp>
      <p:sp>
        <p:nvSpPr>
          <p:cNvPr id="4" name="Content Placeholder 2"/>
          <p:cNvSpPr txBox="1">
            <a:spLocks/>
          </p:cNvSpPr>
          <p:nvPr/>
        </p:nvSpPr>
        <p:spPr>
          <a:xfrm>
            <a:off x="228600" y="228600"/>
            <a:ext cx="8705850" cy="12192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vi-VN" dirty="0"/>
              <a:t>Hoạt động 4: Tìm hiểu cách thức rèn luyện </a:t>
            </a:r>
          </a:p>
          <a:p>
            <a:r>
              <a:rPr lang="vi-VN" dirty="0"/>
              <a:t>phẩm chất chí công vô tư</a:t>
            </a:r>
          </a:p>
        </p:txBody>
      </p:sp>
    </p:spTree>
    <p:extLst>
      <p:ext uri="{BB962C8B-B14F-4D97-AF65-F5344CB8AC3E}">
        <p14:creationId xmlns:p14="http://schemas.microsoft.com/office/powerpoint/2010/main" val="29353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vi-VN" dirty="0"/>
              <a:t>Nhóm 2:</a:t>
            </a:r>
            <a:r>
              <a:rPr lang="vi-VN" b="0" dirty="0"/>
              <a:t> Nhà Hậu gần nhà cô Bình - cô dạy Toán lớp Hậu. Dạo gần đây, cô Bình và mẹ Hậu có xích mích, cô thường xuyên mắng Hậu và cho Hậu điểm kém dù bài bạn làm đúng.</a:t>
            </a:r>
            <a:endParaRPr lang="en-US" dirty="0"/>
          </a:p>
        </p:txBody>
      </p:sp>
      <p:sp>
        <p:nvSpPr>
          <p:cNvPr id="3" name="Content Placeholder 2"/>
          <p:cNvSpPr>
            <a:spLocks noGrp="1"/>
          </p:cNvSpPr>
          <p:nvPr>
            <p:ph idx="1"/>
          </p:nvPr>
        </p:nvSpPr>
        <p:spPr>
          <a:xfrm>
            <a:off x="304800" y="3657600"/>
            <a:ext cx="8705850" cy="3048000"/>
          </a:xfrm>
        </p:spPr>
        <p:txBody>
          <a:bodyPr/>
          <a:lstStyle/>
          <a:p>
            <a:r>
              <a:rPr lang="vi-VN" dirty="0"/>
              <a:t>Nếu là Hậu, em sẽ giải quyết tình huống trên như thế nào?</a:t>
            </a:r>
            <a:endParaRPr lang="en-US" dirty="0"/>
          </a:p>
        </p:txBody>
      </p:sp>
    </p:spTree>
    <p:extLst>
      <p:ext uri="{BB962C8B-B14F-4D97-AF65-F5344CB8AC3E}">
        <p14:creationId xmlns:p14="http://schemas.microsoft.com/office/powerpoint/2010/main" val="217715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lstStyle/>
          <a:p>
            <a:r>
              <a:rPr lang="vi-VN" dirty="0"/>
              <a:t>Nhóm 3:</a:t>
            </a:r>
            <a:r>
              <a:rPr lang="vi-VN" b="0" dirty="0"/>
              <a:t> Anh Dũng - anh trai Mai đã đến tuổi phải đăng kí nghĩa vụ quân sự nhưng vì bố Mai là Trưởng Công An xã nên đã xin cho anh không phải đi. </a:t>
            </a:r>
            <a:endParaRPr lang="en-US" dirty="0"/>
          </a:p>
        </p:txBody>
      </p:sp>
      <p:sp>
        <p:nvSpPr>
          <p:cNvPr id="3" name="Content Placeholder 2"/>
          <p:cNvSpPr>
            <a:spLocks noGrp="1"/>
          </p:cNvSpPr>
          <p:nvPr>
            <p:ph idx="1"/>
          </p:nvPr>
        </p:nvSpPr>
        <p:spPr>
          <a:xfrm>
            <a:off x="304800" y="3352800"/>
            <a:ext cx="8705850" cy="3352800"/>
          </a:xfrm>
        </p:spPr>
        <p:txBody>
          <a:bodyPr/>
          <a:lstStyle/>
          <a:p>
            <a:r>
              <a:rPr lang="vi-VN" dirty="0"/>
              <a:t>Nếu là Mai, em sẽ giải quyết tình huống trên như thế nào?</a:t>
            </a:r>
            <a:endParaRPr lang="en-US" dirty="0"/>
          </a:p>
        </p:txBody>
      </p:sp>
    </p:spTree>
    <p:extLst>
      <p:ext uri="{BB962C8B-B14F-4D97-AF65-F5344CB8AC3E}">
        <p14:creationId xmlns:p14="http://schemas.microsoft.com/office/powerpoint/2010/main" val="385130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KẾT LUẬN</a:t>
            </a:r>
          </a:p>
        </p:txBody>
      </p:sp>
      <p:sp>
        <p:nvSpPr>
          <p:cNvPr id="3" name="Content Placeholder 2"/>
          <p:cNvSpPr>
            <a:spLocks noGrp="1"/>
          </p:cNvSpPr>
          <p:nvPr>
            <p:ph idx="1"/>
          </p:nvPr>
        </p:nvSpPr>
        <p:spPr/>
        <p:txBody>
          <a:bodyPr/>
          <a:lstStyle/>
          <a:p>
            <a:r>
              <a:rPr lang="vi-VN" i="1" dirty="0"/>
              <a:t>Để rèn luyện phẩm chất chí công vô tư, học sinh cần có thái độ ủng hộ, quý trọng người chí công vô tư, đồng thời dám phê phán những hành động vụ lợi cá nhân, thiếu công bằng trong giải quyết công việc.</a:t>
            </a:r>
            <a:endParaRPr lang="en-US" dirty="0"/>
          </a:p>
        </p:txBody>
      </p:sp>
    </p:spTree>
    <p:extLst>
      <p:ext uri="{BB962C8B-B14F-4D97-AF65-F5344CB8AC3E}">
        <p14:creationId xmlns:p14="http://schemas.microsoft.com/office/powerpoint/2010/main" val="675415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261941"/>
            <a:ext cx="7239000" cy="1228724"/>
            <a:chOff x="-3276600" y="2619372"/>
            <a:chExt cx="7239000" cy="1228724"/>
          </a:xfrm>
        </p:grpSpPr>
        <p:sp>
          <p:nvSpPr>
            <p:cNvPr id="9" name="Trapezoid 8"/>
            <p:cNvSpPr/>
            <p:nvPr/>
          </p:nvSpPr>
          <p:spPr>
            <a:xfrm rot="10800000">
              <a:off x="-3276600" y="2619372"/>
              <a:ext cx="7239000" cy="781051"/>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276600" y="2933696"/>
              <a:ext cx="7239000" cy="914400"/>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ctr"/>
            <a:r>
              <a:rPr lang="en-US" dirty="0">
                <a:solidFill>
                  <a:schemeClr val="bg1"/>
                </a:solidFill>
              </a:rPr>
              <a:t>C. LUYỆN TẬP</a:t>
            </a:r>
          </a:p>
        </p:txBody>
      </p:sp>
      <p:sp>
        <p:nvSpPr>
          <p:cNvPr id="3" name="Content Placeholder 2"/>
          <p:cNvSpPr>
            <a:spLocks noGrp="1"/>
          </p:cNvSpPr>
          <p:nvPr>
            <p:ph idx="1"/>
          </p:nvPr>
        </p:nvSpPr>
        <p:spPr/>
        <p:txBody>
          <a:bodyPr/>
          <a:lstStyle/>
          <a:p>
            <a:endParaRPr lang="en-US" dirty="0"/>
          </a:p>
        </p:txBody>
      </p:sp>
      <p:sp>
        <p:nvSpPr>
          <p:cNvPr id="11" name="Content Placeholder 2"/>
          <p:cNvSpPr txBox="1">
            <a:spLocks/>
          </p:cNvSpPr>
          <p:nvPr/>
        </p:nvSpPr>
        <p:spPr>
          <a:xfrm>
            <a:off x="304800" y="1538291"/>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68" t="35937" r="14348" b="10417"/>
          <a:stretch/>
        </p:blipFill>
        <p:spPr bwMode="auto">
          <a:xfrm>
            <a:off x="190500" y="1676399"/>
            <a:ext cx="8648700" cy="504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129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dirty="0" smtClean="0">
                <a:solidFill>
                  <a:srgbClr val="365F91"/>
                </a:solidFill>
                <a:latin typeface="Cambria"/>
              </a:rPr>
              <a:t>Câu 1 . Người chí công vô tư là người</a:t>
            </a:r>
          </a:p>
        </p:txBody>
      </p:sp>
      <p:sp>
        <p:nvSpPr>
          <p:cNvPr id="3" name="Text Placeholder 2"/>
          <p:cNvSpPr>
            <a:spLocks noGrp="1"/>
          </p:cNvSpPr>
          <p:nvPr>
            <p:ph type="body" idx="1"/>
          </p:nvPr>
        </p:nvSpPr>
        <p:spPr/>
        <p:txBody>
          <a:bodyPr/>
          <a:lstStyle/>
          <a:p>
            <a:pPr marR="0" lvl="0" rtl="0"/>
            <a:r>
              <a:rPr lang="vi-VN" b="1" i="0" u="none" strike="noStrike" baseline="0" dirty="0" smtClean="0">
                <a:solidFill>
                  <a:srgbClr val="4F81BD"/>
                </a:solidFill>
                <a:latin typeface="Cambria"/>
              </a:rPr>
              <a:t>A. đặt nhân viên lợi ích lên trên tập hợp lợi ích. </a:t>
            </a:r>
          </a:p>
          <a:p>
            <a:pPr marR="0" lvl="0" rtl="0"/>
            <a:r>
              <a:rPr lang="vi-VN" b="1" i="0" u="none" strike="noStrike" baseline="0" dirty="0" smtClean="0">
                <a:solidFill>
                  <a:srgbClr val="4F81BD"/>
                </a:solidFill>
                <a:latin typeface="Cambria"/>
              </a:rPr>
              <a:t>B. im lặng trước lợi ích hoạt động, cá nhân. </a:t>
            </a:r>
          </a:p>
          <a:p>
            <a:pPr marR="0" lvl="0" rtl="0"/>
            <a:r>
              <a:rPr lang="en-US" b="1" i="0" u="none" strike="noStrike" baseline="0" dirty="0" smtClean="0">
                <a:solidFill>
                  <a:srgbClr val="4F81BD"/>
                </a:solidFill>
                <a:latin typeface="Cambria"/>
              </a:rPr>
              <a:t>C. </a:t>
            </a:r>
            <a:r>
              <a:rPr lang="en-US" b="1" i="0" u="none" strike="noStrike" baseline="0" dirty="0" err="1" smtClean="0">
                <a:solidFill>
                  <a:srgbClr val="4F81BD"/>
                </a:solidFill>
                <a:latin typeface="Cambria"/>
              </a:rPr>
              <a:t>công</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bằng</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giải</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quyết</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công</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việc</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theo</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lẽ</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phải</a:t>
            </a:r>
            <a:r>
              <a:rPr lang="en-US" b="1" i="0" u="none" strike="noStrike" baseline="0" dirty="0" smtClean="0">
                <a:solidFill>
                  <a:srgbClr val="4F81BD"/>
                </a:solidFill>
                <a:latin typeface="Cambria"/>
              </a:rPr>
              <a:t>. </a:t>
            </a:r>
          </a:p>
          <a:p>
            <a:pPr marR="0" lvl="0" rtl="0"/>
            <a:r>
              <a:rPr lang="vi-VN" b="1" i="0" u="none" strike="noStrike" baseline="0" dirty="0" smtClean="0">
                <a:solidFill>
                  <a:srgbClr val="4F81BD"/>
                </a:solidFill>
                <a:latin typeface="Cambria"/>
              </a:rPr>
              <a:t>D. Vượt lên bằng tài năng và sức lực của bản thân.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38916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40" t="28646" r="8784" b="19010"/>
          <a:stretch/>
        </p:blipFill>
        <p:spPr bwMode="auto">
          <a:xfrm>
            <a:off x="0" y="1"/>
            <a:ext cx="91440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52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smtClean="0">
                <a:solidFill>
                  <a:srgbClr val="365F91"/>
                </a:solidFill>
                <a:latin typeface="Cambria"/>
              </a:rPr>
              <a:t>Câu 2. Hành vi nào dưới đây là biểu hiện của công ty vô tư? </a:t>
            </a:r>
            <a:endParaRPr lang="vi-VN" b="1" i="0" u="none" strike="noStrike" baseline="0" smtClean="0">
              <a:solidFill>
                <a:srgbClr val="365F91"/>
              </a:solidFill>
              <a:latin typeface="Times New Roman"/>
            </a:endParaRPr>
          </a:p>
        </p:txBody>
      </p:sp>
      <p:sp>
        <p:nvSpPr>
          <p:cNvPr id="3" name="Text Placeholder 2"/>
          <p:cNvSpPr>
            <a:spLocks noGrp="1"/>
          </p:cNvSpPr>
          <p:nvPr>
            <p:ph type="body" idx="1"/>
          </p:nvPr>
        </p:nvSpPr>
        <p:spPr/>
        <p:txBody>
          <a:bodyPr/>
          <a:lstStyle/>
          <a:p>
            <a:pPr marR="0" lvl="0" rtl="0"/>
            <a:r>
              <a:rPr lang="vi-VN" b="1" i="0" u="none" strike="noStrike" baseline="0" dirty="0" smtClean="0">
                <a:solidFill>
                  <a:srgbClr val="4F81BD"/>
                </a:solidFill>
                <a:latin typeface="Cambria"/>
              </a:rPr>
              <a:t>A. Chỉ giúp đỡ những bạn chơi thân với mình. </a:t>
            </a:r>
          </a:p>
          <a:p>
            <a:pPr marR="0" lvl="0" rtl="0"/>
            <a:r>
              <a:rPr lang="vi-VN" b="1" i="0" u="none" strike="noStrike" baseline="0" dirty="0" smtClean="0">
                <a:solidFill>
                  <a:srgbClr val="4F81BD"/>
                </a:solidFill>
                <a:latin typeface="Cambria"/>
              </a:rPr>
              <a:t>B. Luôn nhiệt tình, vô tư giúp đỡ các bạn trong lớp. </a:t>
            </a:r>
          </a:p>
          <a:p>
            <a:pPr marR="0" lvl="0" rtl="0"/>
            <a:r>
              <a:rPr lang="vi-VN" b="1" i="0" u="none" strike="noStrike" baseline="0" dirty="0" smtClean="0">
                <a:solidFill>
                  <a:srgbClr val="4F81BD"/>
                </a:solidFill>
                <a:latin typeface="Cambria"/>
              </a:rPr>
              <a:t>C. Chuyên tâm vào học tập, không tham gia các hoạt động của lớp. </a:t>
            </a:r>
          </a:p>
          <a:p>
            <a:pPr marR="0" lvl="0" rtl="0"/>
            <a:r>
              <a:rPr lang="vi-VN" b="1" i="0" u="none" strike="noStrike" baseline="0" dirty="0" smtClean="0">
                <a:solidFill>
                  <a:srgbClr val="4F81BD"/>
                </a:solidFill>
                <a:latin typeface="Cambria"/>
              </a:rPr>
              <a:t>D. Không phê bình các bạn trước lớp vì cho rằng như thế là thiếu tôn trọng bạn ..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4990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smtClean="0">
                <a:solidFill>
                  <a:srgbClr val="365F91"/>
                </a:solidFill>
                <a:latin typeface="Cambria"/>
              </a:rPr>
              <a:t>Câu 3. Quan điểm nào dưới đây phản ánh ý nghĩa của chí vô tư? </a:t>
            </a:r>
            <a:endParaRPr lang="vi-VN" b="1" i="0" u="none" strike="noStrike" baseline="0" smtClean="0">
              <a:solidFill>
                <a:srgbClr val="365F91"/>
              </a:solidFill>
              <a:latin typeface="Times New Roman"/>
            </a:endParaRPr>
          </a:p>
        </p:txBody>
      </p:sp>
      <p:sp>
        <p:nvSpPr>
          <p:cNvPr id="3" name="Text Placeholder 2"/>
          <p:cNvSpPr>
            <a:spLocks noGrp="1"/>
          </p:cNvSpPr>
          <p:nvPr>
            <p:ph type="body" idx="1"/>
          </p:nvPr>
        </p:nvSpPr>
        <p:spPr/>
        <p:txBody>
          <a:bodyPr/>
          <a:lstStyle/>
          <a:p>
            <a:pPr marR="0" lvl="0" rtl="0"/>
            <a:r>
              <a:rPr lang="vi-VN" b="1" i="0" u="none" strike="noStrike" baseline="0" dirty="0" smtClean="0">
                <a:solidFill>
                  <a:srgbClr val="4F81BD"/>
                </a:solidFill>
                <a:latin typeface="Cambria"/>
              </a:rPr>
              <a:t>A. đem lại lợi cho những nhà lãnh đạo. </a:t>
            </a:r>
          </a:p>
          <a:p>
            <a:pPr marR="0" lvl="0" rtl="0"/>
            <a:r>
              <a:rPr lang="vi-VN" b="1" i="0" u="none" strike="noStrike" baseline="0" dirty="0" smtClean="0">
                <a:solidFill>
                  <a:srgbClr val="4F81BD"/>
                </a:solidFill>
                <a:latin typeface="Cambria"/>
              </a:rPr>
              <a:t>B. là nguyên nhân dẫn đến bất hòa trong xã hội.  </a:t>
            </a:r>
          </a:p>
          <a:p>
            <a:pPr marR="0" lvl="0" rtl="0"/>
            <a:r>
              <a:rPr lang="vi-VN" b="1" i="0" u="none" strike="noStrike" baseline="0" dirty="0" smtClean="0">
                <a:solidFill>
                  <a:srgbClr val="4F81BD"/>
                </a:solidFill>
                <a:latin typeface="Cambria"/>
              </a:rPr>
              <a:t>C. đem lại lợi ích cho một cá nhân hoặc một người nhóm. </a:t>
            </a:r>
          </a:p>
          <a:p>
            <a:pPr marR="0" lvl="0" rtl="0"/>
            <a:r>
              <a:rPr lang="vi-VN" b="1" i="0" u="none" strike="noStrike" baseline="0" dirty="0" smtClean="0">
                <a:solidFill>
                  <a:srgbClr val="4F81BD"/>
                </a:solidFill>
                <a:latin typeface="Cambria"/>
              </a:rPr>
              <a:t>D. góp phần làm cho xã hội công bằng, dân chủ, văn minh.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24055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smtClean="0">
                <a:solidFill>
                  <a:srgbClr val="365F91"/>
                </a:solidFill>
                <a:latin typeface="Cambria"/>
              </a:rPr>
              <a:t>Câu 4. Người có vô tư chất lượng sẽ</a:t>
            </a:r>
            <a:endParaRPr lang="vi-VN" b="1" i="0" u="none" strike="noStrike" baseline="0" smtClean="0">
              <a:solidFill>
                <a:srgbClr val="365F91"/>
              </a:solidFill>
              <a:latin typeface="Times New Roman"/>
            </a:endParaRPr>
          </a:p>
        </p:txBody>
      </p:sp>
      <p:sp>
        <p:nvSpPr>
          <p:cNvPr id="3" name="Text Placeholder 2"/>
          <p:cNvSpPr>
            <a:spLocks noGrp="1"/>
          </p:cNvSpPr>
          <p:nvPr>
            <p:ph type="body" idx="1"/>
          </p:nvPr>
        </p:nvSpPr>
        <p:spPr>
          <a:xfrm>
            <a:off x="381000" y="1600200"/>
            <a:ext cx="8229600" cy="4525963"/>
          </a:xfrm>
        </p:spPr>
        <p:txBody>
          <a:bodyPr/>
          <a:lstStyle/>
          <a:p>
            <a:pPr marR="0" lvl="0" rtl="0"/>
            <a:r>
              <a:rPr lang="en-US" b="1" i="0" u="none" strike="noStrike" baseline="0" dirty="0" smtClean="0">
                <a:solidFill>
                  <a:srgbClr val="4F81BD"/>
                </a:solidFill>
                <a:latin typeface="Cambria"/>
              </a:rPr>
              <a:t> A. </a:t>
            </a:r>
            <a:r>
              <a:rPr lang="en-US" b="1" i="0" u="none" strike="noStrike" baseline="0" dirty="0" err="1" smtClean="0">
                <a:solidFill>
                  <a:srgbClr val="4F81BD"/>
                </a:solidFill>
                <a:latin typeface="Cambria"/>
              </a:rPr>
              <a:t>bị</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ghét</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bỏ</a:t>
            </a:r>
            <a:r>
              <a:rPr lang="en-US" b="1" i="0" u="none" strike="noStrike" baseline="0" dirty="0" smtClean="0">
                <a:solidFill>
                  <a:srgbClr val="4F81BD"/>
                </a:solidFill>
                <a:latin typeface="Cambria"/>
              </a:rPr>
              <a:t> do </a:t>
            </a:r>
            <a:r>
              <a:rPr lang="en-US" b="1" i="0" u="none" strike="noStrike" baseline="0" dirty="0" err="1" smtClean="0">
                <a:solidFill>
                  <a:srgbClr val="4F81BD"/>
                </a:solidFill>
                <a:latin typeface="Cambria"/>
              </a:rPr>
              <a:t>quá</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thẳng</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thắn</a:t>
            </a:r>
            <a:r>
              <a:rPr lang="en-US" b="1" i="0" u="none" strike="noStrike" baseline="0" dirty="0" smtClean="0">
                <a:solidFill>
                  <a:srgbClr val="4F81BD"/>
                </a:solidFill>
                <a:latin typeface="Cambria"/>
              </a:rPr>
              <a:t>.</a:t>
            </a:r>
          </a:p>
          <a:p>
            <a:pPr marR="0" lvl="0" rtl="0"/>
            <a:r>
              <a:rPr lang="en-US" b="1" i="0" u="none" strike="noStrike" baseline="0" dirty="0" smtClean="0">
                <a:solidFill>
                  <a:srgbClr val="4F81BD"/>
                </a:solidFill>
                <a:latin typeface="Cambria"/>
              </a:rPr>
              <a:t>B. </a:t>
            </a:r>
            <a:r>
              <a:rPr lang="en-US" b="1" i="0" u="none" strike="noStrike" baseline="0" dirty="0" err="1" smtClean="0">
                <a:solidFill>
                  <a:srgbClr val="4F81BD"/>
                </a:solidFill>
                <a:latin typeface="Cambria"/>
              </a:rPr>
              <a:t>luôn</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sống</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trong</a:t>
            </a:r>
            <a:r>
              <a:rPr lang="en-US" b="1" i="0" u="none" strike="noStrike" baseline="0" dirty="0" smtClean="0">
                <a:solidFill>
                  <a:srgbClr val="4F81BD"/>
                </a:solidFill>
                <a:latin typeface="Cambria"/>
              </a:rPr>
              <a:t> lo </a:t>
            </a:r>
            <a:r>
              <a:rPr lang="en-US" b="1" i="0" u="none" strike="noStrike" baseline="0" dirty="0" err="1" smtClean="0">
                <a:solidFill>
                  <a:srgbClr val="4F81BD"/>
                </a:solidFill>
                <a:latin typeface="Cambria"/>
              </a:rPr>
              <a:t>âu</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sợ</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hãi</a:t>
            </a:r>
            <a:r>
              <a:rPr lang="en-US" b="1" i="0" u="none" strike="noStrike" baseline="0" dirty="0" smtClean="0">
                <a:solidFill>
                  <a:srgbClr val="4F81BD"/>
                </a:solidFill>
                <a:latin typeface="Cambria"/>
              </a:rPr>
              <a:t>. </a:t>
            </a:r>
          </a:p>
          <a:p>
            <a:pPr marR="0" lvl="0" rtl="0"/>
            <a:r>
              <a:rPr lang="en-US" b="1" i="0" u="none" strike="noStrike" baseline="0" dirty="0" smtClean="0">
                <a:solidFill>
                  <a:srgbClr val="4F81BD"/>
                </a:solidFill>
                <a:latin typeface="Cambria"/>
              </a:rPr>
              <a:t>C. </a:t>
            </a:r>
            <a:r>
              <a:rPr lang="en-US" b="1" i="0" u="none" strike="noStrike" baseline="0" dirty="0" err="1" smtClean="0">
                <a:solidFill>
                  <a:srgbClr val="4F81BD"/>
                </a:solidFill>
                <a:latin typeface="Cambria"/>
              </a:rPr>
              <a:t>thêm</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phức</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tạp</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cho</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thân</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bản</a:t>
            </a:r>
            <a:r>
              <a:rPr lang="en-US" b="1" i="0" u="none" strike="noStrike" baseline="0" dirty="0" smtClean="0">
                <a:solidFill>
                  <a:srgbClr val="4F81BD"/>
                </a:solidFill>
                <a:latin typeface="Cambria"/>
              </a:rPr>
              <a:t>. </a:t>
            </a:r>
          </a:p>
          <a:p>
            <a:pPr marR="0" lvl="0" rtl="0"/>
            <a:r>
              <a:rPr lang="vi-VN" b="1" i="0" u="none" strike="noStrike" baseline="0" dirty="0" smtClean="0">
                <a:solidFill>
                  <a:srgbClr val="4F81BD"/>
                </a:solidFill>
                <a:latin typeface="Cambria"/>
              </a:rPr>
              <a:t>D. được mọi người tin cậy, kính trọng.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258822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smtClean="0">
                <a:solidFill>
                  <a:srgbClr val="365F91"/>
                </a:solidFill>
                <a:latin typeface="Cambria"/>
              </a:rPr>
              <a:t>Câu 5. Ý kiến ​​nào dưới đây đúng khi nói về chí công vô tư? </a:t>
            </a:r>
            <a:endParaRPr lang="vi-VN" b="1" i="0" u="none" strike="noStrike" baseline="0" smtClean="0">
              <a:solidFill>
                <a:srgbClr val="365F91"/>
              </a:solidFill>
              <a:latin typeface="Times New Roman"/>
            </a:endParaRPr>
          </a:p>
        </p:txBody>
      </p:sp>
      <p:sp>
        <p:nvSpPr>
          <p:cNvPr id="3" name="Text Placeholder 2"/>
          <p:cNvSpPr>
            <a:spLocks noGrp="1"/>
          </p:cNvSpPr>
          <p:nvPr>
            <p:ph type="body" idx="1"/>
          </p:nvPr>
        </p:nvSpPr>
        <p:spPr/>
        <p:txBody>
          <a:bodyPr/>
          <a:lstStyle/>
          <a:p>
            <a:pPr marR="0" lvl="0" rtl="0"/>
            <a:r>
              <a:rPr lang="vi-VN" b="1" i="0" u="none" strike="noStrike" baseline="0" dirty="0" smtClean="0">
                <a:solidFill>
                  <a:srgbClr val="4F81BD"/>
                </a:solidFill>
                <a:latin typeface="Cambria"/>
              </a:rPr>
              <a:t>A. Chỉ những người có quyền mới cần đến công cụ vô tư. </a:t>
            </a:r>
          </a:p>
          <a:p>
            <a:pPr marR="0" lvl="0" rtl="0"/>
            <a:r>
              <a:rPr lang="vi-VN" b="1" i="0" u="none" strike="noStrike" baseline="0" dirty="0" smtClean="0">
                <a:solidFill>
                  <a:srgbClr val="4F81BD"/>
                </a:solidFill>
                <a:latin typeface="Cambria"/>
              </a:rPr>
              <a:t>B. Chí công vô tư là phẩm chất tốt đẹp cần có của mỗi người. </a:t>
            </a:r>
          </a:p>
          <a:p>
            <a:pPr marR="0" lvl="0" rtl="0"/>
            <a:r>
              <a:rPr lang="vi-VN" b="1" i="0" u="none" strike="noStrike" baseline="0" dirty="0" smtClean="0">
                <a:solidFill>
                  <a:srgbClr val="4F81BD"/>
                </a:solidFill>
                <a:latin typeface="Cambria"/>
              </a:rPr>
              <a:t>C. Sống chung vô tư chỉ thiệt hại cho bản thân và gia đình. </a:t>
            </a:r>
          </a:p>
          <a:p>
            <a:pPr marR="0" lvl="0" rtl="0"/>
            <a:r>
              <a:rPr lang="vi-VN" b="1" i="0" u="none" strike="noStrike" baseline="0" dirty="0" smtClean="0">
                <a:solidFill>
                  <a:srgbClr val="4F81BD"/>
                </a:solidFill>
                <a:latin typeface="Cambria"/>
              </a:rPr>
              <a:t>D. Bộ công cụ được phép nhận quà từ cấp nhân viên dưới đây.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37809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smtClean="0">
                <a:solidFill>
                  <a:srgbClr val="365F91"/>
                </a:solidFill>
                <a:latin typeface="Cambria"/>
              </a:rPr>
              <a:t>Câu 6. Ý kiến ​​nào dưới đây có thể hiện công ty vô tư? </a:t>
            </a:r>
            <a:endParaRPr lang="vi-VN" b="1" i="0" u="none" strike="noStrike" baseline="0" smtClean="0">
              <a:solidFill>
                <a:srgbClr val="365F91"/>
              </a:solidFill>
              <a:latin typeface="Times New Roman"/>
            </a:endParaRPr>
          </a:p>
        </p:txBody>
      </p:sp>
      <p:sp>
        <p:nvSpPr>
          <p:cNvPr id="3" name="Text Placeholder 2"/>
          <p:cNvSpPr>
            <a:spLocks noGrp="1"/>
          </p:cNvSpPr>
          <p:nvPr>
            <p:ph type="body" idx="1"/>
          </p:nvPr>
        </p:nvSpPr>
        <p:spPr/>
        <p:txBody>
          <a:bodyPr/>
          <a:lstStyle/>
          <a:p>
            <a:pPr marR="0" lvl="0" rtl="0"/>
            <a:r>
              <a:rPr lang="vi-VN" b="1" i="0" u="none" strike="noStrike" baseline="0" dirty="0" smtClean="0">
                <a:solidFill>
                  <a:srgbClr val="4F81BD"/>
                </a:solidFill>
                <a:latin typeface="Cambria"/>
              </a:rPr>
              <a:t>A. Luôn nhận định theo số đông là chí công vô tư. </a:t>
            </a:r>
          </a:p>
          <a:p>
            <a:pPr marR="0" lvl="0" rtl="0"/>
            <a:r>
              <a:rPr lang="vi-VN" b="1" i="0" u="none" strike="noStrike" baseline="0" dirty="0" smtClean="0">
                <a:solidFill>
                  <a:srgbClr val="4F81BD"/>
                </a:solidFill>
                <a:latin typeface="Cambria"/>
              </a:rPr>
              <a:t>B. Cán bộ lốp đương nhiên là người chí công vô tư.  </a:t>
            </a:r>
          </a:p>
          <a:p>
            <a:pPr marR="0" lvl="0" rtl="0"/>
            <a:r>
              <a:rPr lang="vi-VN" b="1" i="0" u="none" strike="noStrike" baseline="0" dirty="0" smtClean="0">
                <a:solidFill>
                  <a:srgbClr val="4F81BD"/>
                </a:solidFill>
                <a:latin typeface="Cambria"/>
              </a:rPr>
              <a:t>C. Cần thẳng thắn phê bình lỗi sai của người khác để họ sửa chữa. </a:t>
            </a:r>
          </a:p>
          <a:p>
            <a:pPr marR="0" lvl="0" rtl="0"/>
            <a:r>
              <a:rPr lang="vi-VN" b="1" i="0" u="none" strike="noStrike" baseline="0" dirty="0" smtClean="0">
                <a:solidFill>
                  <a:srgbClr val="4F81BD"/>
                </a:solidFill>
                <a:latin typeface="Cambria"/>
              </a:rPr>
              <a:t>D. Đừng bao giờ nêu ý kiến ​​của người khác trước tập tin.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38264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vi-VN" b="1" i="0" u="none" strike="noStrike" baseline="0" smtClean="0">
                <a:solidFill>
                  <a:srgbClr val="365F91"/>
                </a:solidFill>
                <a:latin typeface="Cambria"/>
              </a:rPr>
              <a:t>Câu 7 . Ý kiến ​​nào dưới đây đúng khi bàn về chí công vô tư? </a:t>
            </a:r>
            <a:endParaRPr lang="vi-VN" b="1" i="0" u="none" strike="noStrike" baseline="0" smtClean="0">
              <a:solidFill>
                <a:srgbClr val="365F91"/>
              </a:solidFill>
              <a:latin typeface="Times New Roman"/>
            </a:endParaRPr>
          </a:p>
        </p:txBody>
      </p:sp>
      <p:sp>
        <p:nvSpPr>
          <p:cNvPr id="3" name="Text Placeholder 2"/>
          <p:cNvSpPr>
            <a:spLocks noGrp="1"/>
          </p:cNvSpPr>
          <p:nvPr>
            <p:ph type="body" idx="1"/>
          </p:nvPr>
        </p:nvSpPr>
        <p:spPr/>
        <p:txBody>
          <a:bodyPr/>
          <a:lstStyle/>
          <a:p>
            <a:pPr marR="0" lvl="0" rtl="0"/>
            <a:r>
              <a:rPr lang="vi-VN" b="1" i="0" u="none" strike="noStrike" baseline="0" dirty="0" smtClean="0">
                <a:solidFill>
                  <a:srgbClr val="4F81BD"/>
                </a:solidFill>
                <a:latin typeface="Cambria"/>
              </a:rPr>
              <a:t>A. Sống chung vô tư thiệt chỉ cho bản thân. </a:t>
            </a:r>
          </a:p>
          <a:p>
            <a:pPr marR="0" lvl="0" rtl="0"/>
            <a:r>
              <a:rPr lang="vi-VN" b="1" i="0" u="none" strike="noStrike" baseline="0" dirty="0" smtClean="0">
                <a:solidFill>
                  <a:srgbClr val="4F81BD"/>
                </a:solidFill>
                <a:latin typeface="Cambria"/>
              </a:rPr>
              <a:t>B. Chí công vô tư không phù hợp trong xã hội hiện nay.</a:t>
            </a:r>
          </a:p>
          <a:p>
            <a:pPr marR="0" lvl="0" rtl="0"/>
            <a:r>
              <a:rPr lang="vi-VN" b="1" i="0" u="none" strike="noStrike" baseline="0" dirty="0" smtClean="0">
                <a:solidFill>
                  <a:srgbClr val="4F81BD"/>
                </a:solidFill>
                <a:latin typeface="Cambria"/>
              </a:rPr>
              <a:t> C. Học sinh còn nhỏ tuổi không cần rèn luyện vô tư. </a:t>
            </a:r>
          </a:p>
          <a:p>
            <a:pPr marR="0" lvl="0" rtl="0"/>
            <a:r>
              <a:rPr lang="vi-VN" b="1" i="0" u="none" strike="noStrike" baseline="0" dirty="0" smtClean="0">
                <a:solidFill>
                  <a:srgbClr val="4F81BD"/>
                </a:solidFill>
                <a:latin typeface="Cambria"/>
              </a:rPr>
              <a:t>D. Chí công vô tư đem lại lợi ích cho tập thể và cộng đồng xã hội. </a:t>
            </a:r>
            <a:endParaRPr lang="vi-VN"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29883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marR="0" algn="l" rtl="0"/>
            <a:r>
              <a:rPr lang="vi-VN" b="1" i="0" u="none" strike="noStrike" baseline="0" dirty="0" smtClean="0">
                <a:solidFill>
                  <a:srgbClr val="365F91"/>
                </a:solidFill>
                <a:latin typeface="Cambria"/>
              </a:rPr>
              <a:t>Câu 8. Luôn biết lắng nghe và tiếp thu ý kiến phê bình của cấp dưới có công trong giải quyết công việc là biểu hiện của người có phẩm chất đạo đức gì?  </a:t>
            </a:r>
          </a:p>
        </p:txBody>
      </p:sp>
      <p:sp>
        <p:nvSpPr>
          <p:cNvPr id="3" name="Text Placeholder 2"/>
          <p:cNvSpPr>
            <a:spLocks noGrp="1"/>
          </p:cNvSpPr>
          <p:nvPr>
            <p:ph type="body" idx="1"/>
          </p:nvPr>
        </p:nvSpPr>
        <p:spPr>
          <a:xfrm>
            <a:off x="457200" y="2514600"/>
            <a:ext cx="8229600" cy="3611563"/>
          </a:xfrm>
        </p:spPr>
        <p:txBody>
          <a:bodyPr/>
          <a:lstStyle/>
          <a:p>
            <a:pPr marR="0" lvl="0" rtl="0"/>
            <a:r>
              <a:rPr lang="en-US" b="1" i="0" u="none" strike="noStrike" baseline="0" dirty="0" smtClean="0">
                <a:solidFill>
                  <a:srgbClr val="4F81BD"/>
                </a:solidFill>
                <a:latin typeface="Cambria"/>
              </a:rPr>
              <a:t>A. </a:t>
            </a:r>
            <a:r>
              <a:rPr lang="en-US" b="1" i="0" u="none" strike="noStrike" baseline="0" dirty="0" err="1" smtClean="0">
                <a:solidFill>
                  <a:srgbClr val="4F81BD"/>
                </a:solidFill>
                <a:latin typeface="Cambria"/>
              </a:rPr>
              <a:t>Tự</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chủ</a:t>
            </a:r>
            <a:r>
              <a:rPr lang="en-US" b="1" i="0" u="none" strike="noStrike" baseline="0" dirty="0" smtClean="0">
                <a:solidFill>
                  <a:srgbClr val="4F81BD"/>
                </a:solidFill>
                <a:latin typeface="Cambria"/>
              </a:rPr>
              <a:t>. </a:t>
            </a:r>
          </a:p>
          <a:p>
            <a:pPr marR="0" lvl="0" rtl="0"/>
            <a:r>
              <a:rPr lang="vi-VN" b="1" i="0" u="none" strike="noStrike" baseline="0" dirty="0" smtClean="0">
                <a:solidFill>
                  <a:srgbClr val="4F81BD"/>
                </a:solidFill>
                <a:latin typeface="Cambria"/>
              </a:rPr>
              <a:t>B. Chí công vô tư. </a:t>
            </a:r>
          </a:p>
          <a:p>
            <a:pPr marR="0" lvl="0" rtl="0"/>
            <a:r>
              <a:rPr lang="en-US" b="1" i="0" u="none" strike="noStrike" baseline="0" dirty="0" smtClean="0">
                <a:solidFill>
                  <a:srgbClr val="4F81BD"/>
                </a:solidFill>
                <a:latin typeface="Cambria"/>
              </a:rPr>
              <a:t>C. </a:t>
            </a:r>
            <a:r>
              <a:rPr lang="en-US" b="1" i="0" u="none" strike="noStrike" baseline="0" dirty="0" err="1" smtClean="0">
                <a:solidFill>
                  <a:srgbClr val="4F81BD"/>
                </a:solidFill>
                <a:latin typeface="Cambria"/>
              </a:rPr>
              <a:t>Dũng</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cảm</a:t>
            </a:r>
            <a:r>
              <a:rPr lang="en-US" b="1" i="0" u="none" strike="noStrike" baseline="0" dirty="0" smtClean="0">
                <a:solidFill>
                  <a:srgbClr val="4F81BD"/>
                </a:solidFill>
                <a:latin typeface="Cambria"/>
              </a:rPr>
              <a:t>. </a:t>
            </a:r>
          </a:p>
          <a:p>
            <a:pPr marR="0" lvl="0" rtl="0"/>
            <a:r>
              <a:rPr lang="en-US" b="1" i="0" u="none" strike="noStrike" baseline="0" dirty="0" smtClean="0">
                <a:solidFill>
                  <a:srgbClr val="4F81BD"/>
                </a:solidFill>
                <a:latin typeface="Cambria"/>
              </a:rPr>
              <a:t>D. </a:t>
            </a:r>
            <a:r>
              <a:rPr lang="en-US" b="1" i="0" u="none" strike="noStrike" baseline="0" dirty="0" err="1" smtClean="0">
                <a:solidFill>
                  <a:srgbClr val="4F81BD"/>
                </a:solidFill>
                <a:latin typeface="Cambria"/>
              </a:rPr>
              <a:t>Tự</a:t>
            </a:r>
            <a:r>
              <a:rPr lang="en-US" b="1" i="0" u="none" strike="noStrike" baseline="0" dirty="0" smtClean="0">
                <a:solidFill>
                  <a:srgbClr val="4F81BD"/>
                </a:solidFill>
                <a:latin typeface="Cambria"/>
              </a:rPr>
              <a:t> </a:t>
            </a:r>
            <a:r>
              <a:rPr lang="en-US" b="1" i="0" u="none" strike="noStrike" baseline="0" dirty="0" err="1" smtClean="0">
                <a:solidFill>
                  <a:srgbClr val="4F81BD"/>
                </a:solidFill>
                <a:latin typeface="Cambria"/>
              </a:rPr>
              <a:t>lập</a:t>
            </a:r>
            <a:r>
              <a:rPr lang="en-US" b="1" i="0" u="none" strike="noStrike" baseline="0" dirty="0" smtClean="0">
                <a:solidFill>
                  <a:srgbClr val="4F81BD"/>
                </a:solidFill>
                <a:latin typeface="Cambria"/>
              </a:rPr>
              <a:t>.</a:t>
            </a:r>
            <a:endParaRPr lang="en-US" b="1" i="0" u="none" strike="noStrike" baseline="0" dirty="0" smtClean="0">
              <a:solidFill>
                <a:srgbClr val="4F81BD"/>
              </a:solidFill>
              <a:latin typeface="Times New Roman"/>
            </a:endParaRPr>
          </a:p>
        </p:txBody>
      </p:sp>
    </p:spTree>
    <p:extLst>
      <p:ext uri="{BB962C8B-B14F-4D97-AF65-F5344CB8AC3E}">
        <p14:creationId xmlns:p14="http://schemas.microsoft.com/office/powerpoint/2010/main" val="11355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261941"/>
            <a:ext cx="7239000" cy="1228724"/>
            <a:chOff x="-3276600" y="2619372"/>
            <a:chExt cx="7239000" cy="1228724"/>
          </a:xfrm>
        </p:grpSpPr>
        <p:sp>
          <p:nvSpPr>
            <p:cNvPr id="9" name="Trapezoid 8"/>
            <p:cNvSpPr/>
            <p:nvPr/>
          </p:nvSpPr>
          <p:spPr>
            <a:xfrm rot="10800000">
              <a:off x="-3276600" y="2619372"/>
              <a:ext cx="7239000" cy="781051"/>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276600" y="2933696"/>
              <a:ext cx="7239000" cy="914400"/>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ctr"/>
            <a:r>
              <a:rPr lang="en-US" dirty="0" smtClean="0">
                <a:solidFill>
                  <a:schemeClr val="bg1"/>
                </a:solidFill>
              </a:rPr>
              <a:t>D. VẬN DỤNG </a:t>
            </a:r>
            <a:endParaRPr lang="en-US" dirty="0">
              <a:solidFill>
                <a:schemeClr val="bg1"/>
              </a:solidFill>
            </a:endParaRPr>
          </a:p>
        </p:txBody>
      </p:sp>
      <p:sp>
        <p:nvSpPr>
          <p:cNvPr id="3" name="Content Placeholder 2"/>
          <p:cNvSpPr>
            <a:spLocks noGrp="1"/>
          </p:cNvSpPr>
          <p:nvPr>
            <p:ph idx="1"/>
          </p:nvPr>
        </p:nvSpPr>
        <p:spPr/>
        <p:txBody>
          <a:bodyPr/>
          <a:lstStyle/>
          <a:p>
            <a:r>
              <a:rPr lang="vi-VN" dirty="0"/>
              <a:t>Hãy dựa vào gợi ý dưới đây để xây dựng kế hoạch rèn luyện đức tính chí công vô tư của bản thân.</a:t>
            </a:r>
            <a:endParaRPr lang="en-US" dirty="0"/>
          </a:p>
        </p:txBody>
      </p:sp>
      <p:sp>
        <p:nvSpPr>
          <p:cNvPr id="11" name="Content Placeholder 2"/>
          <p:cNvSpPr txBox="1">
            <a:spLocks/>
          </p:cNvSpPr>
          <p:nvPr/>
        </p:nvSpPr>
        <p:spPr>
          <a:xfrm>
            <a:off x="304800" y="1538291"/>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37" t="50000" r="7759" b="8854"/>
          <a:stretch/>
        </p:blipFill>
        <p:spPr bwMode="auto">
          <a:xfrm>
            <a:off x="0" y="3352800"/>
            <a:ext cx="87439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12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261941"/>
            <a:ext cx="7239000" cy="1228724"/>
            <a:chOff x="-3276600" y="2619372"/>
            <a:chExt cx="7239000" cy="1228724"/>
          </a:xfrm>
        </p:grpSpPr>
        <p:sp>
          <p:nvSpPr>
            <p:cNvPr id="9" name="Trapezoid 8"/>
            <p:cNvSpPr/>
            <p:nvPr/>
          </p:nvSpPr>
          <p:spPr>
            <a:xfrm rot="10800000">
              <a:off x="-3276600" y="2619372"/>
              <a:ext cx="7239000" cy="781051"/>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276600" y="2933696"/>
              <a:ext cx="7239000" cy="914400"/>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ctr"/>
            <a:r>
              <a:rPr lang="en-US" dirty="0">
                <a:solidFill>
                  <a:schemeClr val="bg1"/>
                </a:solidFill>
              </a:rPr>
              <a:t>E. TÌM TÒI MỞ RỘNG</a:t>
            </a:r>
          </a:p>
        </p:txBody>
      </p:sp>
      <p:sp>
        <p:nvSpPr>
          <p:cNvPr id="3" name="Content Placeholder 2"/>
          <p:cNvSpPr>
            <a:spLocks noGrp="1"/>
          </p:cNvSpPr>
          <p:nvPr>
            <p:ph idx="1"/>
          </p:nvPr>
        </p:nvSpPr>
        <p:spPr/>
        <p:txBody>
          <a:bodyPr/>
          <a:lstStyle/>
          <a:p>
            <a:r>
              <a:rPr lang="vi-VN" dirty="0"/>
              <a:t>Tìm đọc một số bài báo, xem các video về các tấm gương chí công vô tư trong cuộc sống, những cách học tập, rèn luyện một cách tự chủ và dựa vào đó để đưa ra lời khuyên cho bạn bè hoặc người thân của mình.</a:t>
            </a:r>
            <a:endParaRPr lang="en-US" dirty="0"/>
          </a:p>
        </p:txBody>
      </p:sp>
      <p:sp>
        <p:nvSpPr>
          <p:cNvPr id="11" name="Content Placeholder 2"/>
          <p:cNvSpPr txBox="1">
            <a:spLocks/>
          </p:cNvSpPr>
          <p:nvPr/>
        </p:nvSpPr>
        <p:spPr>
          <a:xfrm>
            <a:off x="304800" y="1538291"/>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59129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4" t="24499" r="64312" b="26102"/>
          <a:stretch/>
        </p:blipFill>
        <p:spPr bwMode="auto">
          <a:xfrm rot="16200000">
            <a:off x="1176339" y="-1081089"/>
            <a:ext cx="6762750" cy="911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733800" y="3810000"/>
            <a:ext cx="609600" cy="609600"/>
          </a:xfrm>
          <a:prstGeom prst="ellipse">
            <a:avLst/>
          </a:prstGeom>
          <a:solidFill>
            <a:srgbClr val="008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1292382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261941"/>
            <a:ext cx="7239000" cy="1228724"/>
            <a:chOff x="-3276600" y="2619372"/>
            <a:chExt cx="7239000" cy="1228724"/>
          </a:xfrm>
        </p:grpSpPr>
        <p:sp>
          <p:nvSpPr>
            <p:cNvPr id="9" name="Trapezoid 8"/>
            <p:cNvSpPr/>
            <p:nvPr/>
          </p:nvSpPr>
          <p:spPr>
            <a:xfrm rot="10800000">
              <a:off x="-3276600" y="2619372"/>
              <a:ext cx="7239000" cy="781051"/>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276600" y="2933696"/>
              <a:ext cx="7239000" cy="914400"/>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ctr"/>
            <a:r>
              <a:rPr lang="en-US" dirty="0" smtClean="0">
                <a:solidFill>
                  <a:schemeClr val="bg1"/>
                </a:solidFill>
              </a:rPr>
              <a:t>MỤC TIÊU BÀI HỌC </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vi-VN" b="0" dirty="0"/>
              <a:t>- Nêu được khái niệm, những biểu hiện và ý nghĩa của chí công vô tư.</a:t>
            </a:r>
          </a:p>
          <a:p>
            <a:r>
              <a:rPr lang="vi-VN" b="0" dirty="0"/>
              <a:t>- Phân biệt được những hành động thể hiện phẩm chất chí công vô tư với những hành động không thể hiện phẩm chất chí công vô tư.</a:t>
            </a:r>
          </a:p>
          <a:p>
            <a:r>
              <a:rPr lang="vi-VN" b="0" dirty="0"/>
              <a:t>- Đánh giá được những hành vi của bản thân và người khác về phẩm chất chí công vô tư.</a:t>
            </a:r>
          </a:p>
          <a:p>
            <a:r>
              <a:rPr lang="vi-VN" b="0" dirty="0"/>
              <a:t>- Chủ động rèn luyện phẩm chất chí công vô tư phù hợp với lứa tuổi; ủng hộ, quý trọng người chí công vô tư; phê phán những hành động vụ lợi cá nhân, thiếu công bằng trong giải quyết công việc.</a:t>
            </a:r>
          </a:p>
          <a:p>
            <a:endParaRPr lang="en-US" dirty="0"/>
          </a:p>
        </p:txBody>
      </p:sp>
      <p:sp>
        <p:nvSpPr>
          <p:cNvPr id="11" name="Content Placeholder 2"/>
          <p:cNvSpPr txBox="1">
            <a:spLocks/>
          </p:cNvSpPr>
          <p:nvPr/>
        </p:nvSpPr>
        <p:spPr>
          <a:xfrm>
            <a:off x="304800" y="1538291"/>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5288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211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1752600"/>
            <a:ext cx="870585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mtClean="0"/>
              <a:t>Chơi trò chơi “Ai nhanh tay”</a:t>
            </a:r>
          </a:p>
          <a:p>
            <a:r>
              <a:rPr lang="en-US" smtClean="0"/>
              <a:t>- </a:t>
            </a:r>
            <a:r>
              <a:rPr lang="vi-VN" smtClean="0"/>
              <a:t>Cảm xúc của em khi chơi trò chơi này? Việc cô giáo đưa ghế cho một bạn có ảnh hưởng như thế nào đến kết quả trò chơi?</a:t>
            </a:r>
            <a:endParaRPr lang="en-US" smtClean="0"/>
          </a:p>
          <a:p>
            <a:r>
              <a:rPr lang="en-US" smtClean="0"/>
              <a:t>- </a:t>
            </a:r>
            <a:r>
              <a:rPr lang="vi-VN" smtClean="0"/>
              <a:t>Qua trò chơi, em nhận thấy công bằng khi giải quyết công việc, đối xử với mọi người có vai trò như thế nào?</a:t>
            </a:r>
            <a:endParaRPr lang="en-US" dirty="0"/>
          </a:p>
        </p:txBody>
      </p:sp>
    </p:spTree>
    <p:extLst>
      <p:ext uri="{BB962C8B-B14F-4D97-AF65-F5344CB8AC3E}">
        <p14:creationId xmlns:p14="http://schemas.microsoft.com/office/powerpoint/2010/main" val="357499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261941"/>
            <a:ext cx="7239000" cy="1228724"/>
            <a:chOff x="-3276600" y="2619372"/>
            <a:chExt cx="7239000" cy="1228724"/>
          </a:xfrm>
        </p:grpSpPr>
        <p:sp>
          <p:nvSpPr>
            <p:cNvPr id="9" name="Trapezoid 8"/>
            <p:cNvSpPr/>
            <p:nvPr/>
          </p:nvSpPr>
          <p:spPr>
            <a:xfrm rot="10800000">
              <a:off x="-3276600" y="2619372"/>
              <a:ext cx="7239000" cy="781051"/>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276600" y="2933696"/>
              <a:ext cx="7239000" cy="914400"/>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ctr"/>
            <a:r>
              <a:rPr lang="en-US" dirty="0">
                <a:solidFill>
                  <a:schemeClr val="bg1"/>
                </a:solidFill>
              </a:rPr>
              <a:t>A. ĐẶT VẤN ĐỀ</a:t>
            </a:r>
          </a:p>
        </p:txBody>
      </p:sp>
      <p:sp>
        <p:nvSpPr>
          <p:cNvPr id="11" name="Content Placeholder 2"/>
          <p:cNvSpPr txBox="1">
            <a:spLocks/>
          </p:cNvSpPr>
          <p:nvPr/>
        </p:nvSpPr>
        <p:spPr>
          <a:xfrm>
            <a:off x="304800" y="1538291"/>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56000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768" y="274638"/>
            <a:ext cx="3260032" cy="1143000"/>
          </a:xfrm>
        </p:spPr>
        <p:txBody>
          <a:bodyPr>
            <a:noAutofit/>
          </a:bodyPr>
          <a:lstStyle/>
          <a:p>
            <a:pPr algn="ctr"/>
            <a:r>
              <a:rPr lang="en-US" sz="4400" dirty="0" smtClean="0">
                <a:solidFill>
                  <a:srgbClr val="FF0000"/>
                </a:solidFill>
              </a:rPr>
              <a:t>ĐUỔI HÌNH</a:t>
            </a:r>
            <a:br>
              <a:rPr lang="en-US" sz="4400" dirty="0" smtClean="0">
                <a:solidFill>
                  <a:srgbClr val="FF0000"/>
                </a:solidFill>
              </a:rPr>
            </a:br>
            <a:r>
              <a:rPr lang="en-US" sz="4400" dirty="0" smtClean="0">
                <a:solidFill>
                  <a:srgbClr val="FF0000"/>
                </a:solidFill>
              </a:rPr>
              <a:t> BẮT CHỮ </a:t>
            </a:r>
            <a:endParaRPr lang="en-US" sz="4400" dirty="0">
              <a:solidFill>
                <a:srgbClr val="FF0000"/>
              </a:solidFill>
            </a:endParaRPr>
          </a:p>
        </p:txBody>
      </p:sp>
      <p:pic>
        <p:nvPicPr>
          <p:cNvPr id="1026" name="Picture 2" descr="Những câu ca dao tục ngữ về chí công vô tư hay nhấ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664768" cy="315338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04800" y="3886200"/>
            <a:ext cx="8705850" cy="2819400"/>
          </a:xfrm>
        </p:spPr>
        <p:txBody>
          <a:bodyPr/>
          <a:lstStyle/>
          <a:p>
            <a:pPr algn="ctr"/>
            <a:r>
              <a:rPr lang="en-US" sz="4800" dirty="0"/>
              <a:t>“ </a:t>
            </a:r>
            <a:r>
              <a:rPr lang="en-US" sz="4800" dirty="0" err="1"/>
              <a:t>Cầm</a:t>
            </a:r>
            <a:r>
              <a:rPr lang="en-US" sz="4800" dirty="0"/>
              <a:t> </a:t>
            </a:r>
            <a:r>
              <a:rPr lang="en-US" sz="4800" dirty="0" err="1"/>
              <a:t>cân</a:t>
            </a:r>
            <a:r>
              <a:rPr lang="en-US" sz="4800" dirty="0"/>
              <a:t>, </a:t>
            </a:r>
            <a:r>
              <a:rPr lang="en-US" sz="4800" dirty="0" err="1"/>
              <a:t>nảy</a:t>
            </a:r>
            <a:r>
              <a:rPr lang="en-US" sz="4800" dirty="0"/>
              <a:t> </a:t>
            </a:r>
            <a:r>
              <a:rPr lang="en-US" sz="4800" dirty="0" err="1"/>
              <a:t>mực</a:t>
            </a:r>
            <a:r>
              <a:rPr lang="en-US" sz="4800" dirty="0" smtClean="0"/>
              <a:t>”</a:t>
            </a:r>
          </a:p>
          <a:p>
            <a:pPr algn="ctr"/>
            <a:endParaRPr lang="en-US" dirty="0"/>
          </a:p>
          <a:p>
            <a:r>
              <a:rPr lang="en-US" dirty="0" err="1"/>
              <a:t>Đề</a:t>
            </a:r>
            <a:r>
              <a:rPr lang="en-US" dirty="0"/>
              <a:t> </a:t>
            </a:r>
            <a:r>
              <a:rPr lang="en-US" dirty="0" err="1"/>
              <a:t>cao</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người</a:t>
            </a:r>
            <a:r>
              <a:rPr lang="en-US" dirty="0"/>
              <a:t> </a:t>
            </a:r>
            <a:r>
              <a:rPr lang="en-US" dirty="0" err="1"/>
              <a:t>quản</a:t>
            </a:r>
            <a:r>
              <a:rPr lang="en-US" dirty="0"/>
              <a:t> </a:t>
            </a:r>
            <a:r>
              <a:rPr lang="en-US" dirty="0" err="1"/>
              <a:t>lý</a:t>
            </a:r>
            <a:r>
              <a:rPr lang="en-US" dirty="0"/>
              <a:t>, </a:t>
            </a:r>
            <a:r>
              <a:rPr lang="en-US" dirty="0" err="1"/>
              <a:t>đánh</a:t>
            </a:r>
            <a:r>
              <a:rPr lang="en-US" dirty="0"/>
              <a:t> </a:t>
            </a:r>
            <a:r>
              <a:rPr lang="en-US" dirty="0" err="1"/>
              <a:t>giá</a:t>
            </a:r>
            <a:r>
              <a:rPr lang="en-US" dirty="0"/>
              <a:t>.</a:t>
            </a:r>
          </a:p>
        </p:txBody>
      </p:sp>
    </p:spTree>
    <p:extLst>
      <p:ext uri="{BB962C8B-B14F-4D97-AF65-F5344CB8AC3E}">
        <p14:creationId xmlns:p14="http://schemas.microsoft.com/office/powerpoint/2010/main" val="24676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
            <a:ext cx="8839200" cy="1143000"/>
          </a:xfrm>
        </p:spPr>
        <p:txBody>
          <a:bodyPr>
            <a:normAutofit fontScale="90000"/>
          </a:bodyPr>
          <a:lstStyle/>
          <a:p>
            <a:r>
              <a:rPr lang="en-US" dirty="0" err="1" smtClean="0"/>
              <a:t>Điền</a:t>
            </a:r>
            <a:r>
              <a:rPr lang="en-US" dirty="0" smtClean="0"/>
              <a:t>  </a:t>
            </a:r>
            <a:r>
              <a:rPr lang="en-US" dirty="0" err="1" smtClean="0"/>
              <a:t>từ</a:t>
            </a:r>
            <a:r>
              <a:rPr lang="en-US" dirty="0" smtClean="0"/>
              <a:t> con </a:t>
            </a:r>
            <a:r>
              <a:rPr lang="en-US" dirty="0" err="1" smtClean="0"/>
              <a:t>thiếu</a:t>
            </a:r>
            <a:r>
              <a:rPr lang="en-US" dirty="0" smtClean="0"/>
              <a:t> </a:t>
            </a:r>
            <a:r>
              <a:rPr lang="en-US" dirty="0" err="1" smtClean="0"/>
              <a:t>trong</a:t>
            </a:r>
            <a:r>
              <a:rPr lang="en-US" dirty="0" smtClean="0"/>
              <a:t> </a:t>
            </a:r>
            <a:r>
              <a:rPr lang="en-US" dirty="0" err="1" smtClean="0"/>
              <a:t>câu</a:t>
            </a:r>
            <a:r>
              <a:rPr lang="en-US" dirty="0" smtClean="0"/>
              <a:t> </a:t>
            </a:r>
            <a:r>
              <a:rPr lang="en-US" dirty="0" err="1" smtClean="0"/>
              <a:t>tục</a:t>
            </a:r>
            <a:r>
              <a:rPr lang="en-US" dirty="0" smtClean="0"/>
              <a:t> </a:t>
            </a:r>
            <a:r>
              <a:rPr lang="en-US" dirty="0" err="1" smtClean="0"/>
              <a:t>ngữ</a:t>
            </a:r>
            <a:r>
              <a:rPr lang="en-US" dirty="0" smtClean="0"/>
              <a:t> </a:t>
            </a:r>
            <a:r>
              <a:rPr lang="en-US" dirty="0" err="1" smtClean="0"/>
              <a:t>sau</a:t>
            </a:r>
            <a:r>
              <a:rPr lang="en-US" dirty="0" smtClean="0"/>
              <a:t> </a:t>
            </a:r>
            <a:r>
              <a:rPr lang="en-US" dirty="0" err="1" smtClean="0"/>
              <a:t>đây</a:t>
            </a:r>
            <a:r>
              <a:rPr lang="en-US" dirty="0" smtClean="0"/>
              <a:t>.</a:t>
            </a:r>
            <a:endParaRPr lang="en-US" dirty="0"/>
          </a:p>
        </p:txBody>
      </p:sp>
      <p:sp>
        <p:nvSpPr>
          <p:cNvPr id="3" name="Content Placeholder 2"/>
          <p:cNvSpPr>
            <a:spLocks noGrp="1"/>
          </p:cNvSpPr>
          <p:nvPr>
            <p:ph idx="1"/>
          </p:nvPr>
        </p:nvSpPr>
        <p:spPr>
          <a:xfrm>
            <a:off x="438150" y="1095643"/>
            <a:ext cx="8229600" cy="990600"/>
          </a:xfrm>
        </p:spPr>
        <p:txBody>
          <a:bodyPr>
            <a:noAutofit/>
          </a:bodyPr>
          <a:lstStyle/>
          <a:p>
            <a:r>
              <a:rPr lang="en-US" sz="2800" b="0" dirty="0" err="1"/>
              <a:t>Quân</a:t>
            </a:r>
            <a:r>
              <a:rPr lang="en-US" sz="2800" b="0" dirty="0"/>
              <a:t> </a:t>
            </a:r>
            <a:r>
              <a:rPr lang="en-US" sz="2800" b="0" dirty="0" err="1"/>
              <a:t>pháp</a:t>
            </a:r>
            <a:r>
              <a:rPr lang="en-US" sz="2800" b="0" dirty="0"/>
              <a:t> </a:t>
            </a:r>
            <a:r>
              <a:rPr lang="en-US" sz="2800" b="0" dirty="0" err="1" smtClean="0"/>
              <a:t>bất</a:t>
            </a:r>
            <a:r>
              <a:rPr lang="en-US" sz="2800" b="0" dirty="0" smtClean="0"/>
              <a:t>..................</a:t>
            </a:r>
            <a:r>
              <a:rPr lang="en-US" sz="2800" dirty="0"/>
              <a:t/>
            </a:r>
            <a:br>
              <a:rPr lang="en-US" sz="2800" dirty="0"/>
            </a:br>
            <a:r>
              <a:rPr lang="en-US" sz="2800" dirty="0"/>
              <a:t/>
            </a:r>
            <a:br>
              <a:rPr lang="en-US" sz="2800" dirty="0"/>
            </a:br>
            <a:r>
              <a:rPr lang="vi-VN" sz="2800" b="0" dirty="0" smtClean="0"/>
              <a:t> </a:t>
            </a:r>
            <a:r>
              <a:rPr lang="vi-VN" sz="2800" b="0" dirty="0"/>
              <a:t/>
            </a:r>
            <a:br>
              <a:rPr lang="vi-VN" sz="2800" b="0" dirty="0"/>
            </a:br>
            <a:r>
              <a:rPr lang="vi-VN" sz="2800" b="0" dirty="0"/>
              <a:t/>
            </a:r>
            <a:br>
              <a:rPr lang="vi-VN" sz="2800" b="0" dirty="0"/>
            </a:br>
            <a:endParaRPr lang="en-US" sz="2800" dirty="0"/>
          </a:p>
        </p:txBody>
      </p:sp>
      <p:sp>
        <p:nvSpPr>
          <p:cNvPr id="4" name="TextBox 3"/>
          <p:cNvSpPr txBox="1"/>
          <p:nvPr/>
        </p:nvSpPr>
        <p:spPr>
          <a:xfrm>
            <a:off x="2895600" y="990600"/>
            <a:ext cx="2743200" cy="1200329"/>
          </a:xfrm>
          <a:prstGeom prst="rect">
            <a:avLst/>
          </a:prstGeom>
          <a:noFill/>
        </p:spPr>
        <p:txBody>
          <a:bodyPr wrap="square" rtlCol="0">
            <a:spAutoFit/>
          </a:bodyPr>
          <a:lstStyle/>
          <a:p>
            <a:r>
              <a:rPr lang="en-US" sz="3600" b="1" dirty="0" err="1">
                <a:solidFill>
                  <a:srgbClr val="FF0000"/>
                </a:solidFill>
              </a:rPr>
              <a:t>vị</a:t>
            </a:r>
            <a:r>
              <a:rPr lang="en-US" sz="3600" b="1" dirty="0">
                <a:solidFill>
                  <a:srgbClr val="FF0000"/>
                </a:solidFill>
              </a:rPr>
              <a:t> </a:t>
            </a:r>
            <a:r>
              <a:rPr lang="en-US" sz="3600" b="1" dirty="0" err="1">
                <a:solidFill>
                  <a:srgbClr val="FF0000"/>
                </a:solidFill>
              </a:rPr>
              <a:t>thân</a:t>
            </a:r>
            <a:endParaRPr lang="en-US" sz="3600" b="1" dirty="0">
              <a:solidFill>
                <a:srgbClr val="FF0000"/>
              </a:solidFill>
            </a:endParaRPr>
          </a:p>
          <a:p>
            <a:endParaRPr lang="en-US" sz="3600" b="1" dirty="0">
              <a:solidFill>
                <a:srgbClr val="FF0000"/>
              </a:solidFill>
            </a:endParaRPr>
          </a:p>
        </p:txBody>
      </p:sp>
      <p:sp>
        <p:nvSpPr>
          <p:cNvPr id="6" name="Content Placeholder 2"/>
          <p:cNvSpPr txBox="1">
            <a:spLocks/>
          </p:cNvSpPr>
          <p:nvPr/>
        </p:nvSpPr>
        <p:spPr>
          <a:xfrm>
            <a:off x="438150" y="3676650"/>
            <a:ext cx="8705850" cy="990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7" name="TextBox 6"/>
          <p:cNvSpPr txBox="1"/>
          <p:nvPr/>
        </p:nvSpPr>
        <p:spPr>
          <a:xfrm>
            <a:off x="0" y="1702475"/>
            <a:ext cx="9144000" cy="4832092"/>
          </a:xfrm>
          <a:prstGeom prst="rect">
            <a:avLst/>
          </a:prstGeom>
          <a:noFill/>
        </p:spPr>
        <p:txBody>
          <a:bodyPr wrap="square" rtlCol="0">
            <a:spAutoFit/>
          </a:bodyPr>
          <a:lstStyle/>
          <a:p>
            <a:r>
              <a:rPr lang="en-US" sz="2800" dirty="0"/>
              <a:t>Ý</a:t>
            </a:r>
            <a:r>
              <a:rPr lang="vi-VN" sz="2800" dirty="0"/>
              <a:t> nghĩa là pháp luật của vua không thiên vị ai. Ở đây “Quân pháp” chính là luật pháp của quốc gia mang tính bắt buộc mà tất cả mọi người trong quốc gia đó đều phải làm theo, tuân thủ theo. “vị thân” chúng ta hiểu được đó chính là những con người có địa vị có chức quyền trong xã hội. Ở câu tục ngữ “quân pháp” và “vị thân” được nối với nhau bởi từ “bất” nghĩa là không. Như vậy cả câu tục ngữ “Quân pháp bất vị thân” nghĩa là pháp luật không trừ bất kỳ ai, dù là người có chức quyền có địa vị như thế nào pháp luật đều được áp dụng và bắt buộc mọi người phải tuân theo.</a:t>
            </a:r>
            <a:endParaRPr lang="en-US" sz="2800" dirty="0"/>
          </a:p>
        </p:txBody>
      </p:sp>
    </p:spTree>
    <p:extLst>
      <p:ext uri="{BB962C8B-B14F-4D97-AF65-F5344CB8AC3E}">
        <p14:creationId xmlns:p14="http://schemas.microsoft.com/office/powerpoint/2010/main" val="18436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a:t>
            </a:r>
            <a:r>
              <a:rPr lang="vi-VN" dirty="0"/>
              <a:t>hương em anh để trong lòng </a:t>
            </a:r>
            <a:r>
              <a:rPr lang="en-US" dirty="0"/>
              <a:t/>
            </a:r>
            <a:br>
              <a:rPr lang="en-US" dirty="0"/>
            </a:br>
            <a:r>
              <a:rPr lang="vi-VN" dirty="0"/>
              <a:t>Việc quan anh cứ phép công anh </a:t>
            </a:r>
            <a:r>
              <a:rPr lang="vi-VN" dirty="0" smtClean="0"/>
              <a:t>làm</a:t>
            </a:r>
            <a:r>
              <a:rPr lang="en-US" dirty="0" smtClean="0"/>
              <a:t>” </a:t>
            </a:r>
            <a:endParaRPr lang="en-US" dirty="0"/>
          </a:p>
        </p:txBody>
      </p:sp>
      <p:sp>
        <p:nvSpPr>
          <p:cNvPr id="3" name="Content Placeholder 2"/>
          <p:cNvSpPr>
            <a:spLocks noGrp="1"/>
          </p:cNvSpPr>
          <p:nvPr>
            <p:ph idx="1"/>
          </p:nvPr>
        </p:nvSpPr>
        <p:spPr>
          <a:xfrm>
            <a:off x="304800" y="1905000"/>
            <a:ext cx="8705850" cy="3048000"/>
          </a:xfrm>
        </p:spPr>
        <p:txBody>
          <a:bodyPr>
            <a:noAutofit/>
          </a:bodyPr>
          <a:lstStyle/>
          <a:p>
            <a:r>
              <a:rPr lang="en-US" dirty="0" smtClean="0"/>
              <a:t>Con </a:t>
            </a:r>
            <a:r>
              <a:rPr lang="en-US" dirty="0" err="1" smtClean="0"/>
              <a:t>hãy</a:t>
            </a:r>
            <a:r>
              <a:rPr lang="en-US" dirty="0" smtClean="0"/>
              <a:t> </a:t>
            </a:r>
            <a:r>
              <a:rPr lang="en-US" dirty="0" err="1" smtClean="0"/>
              <a:t>cho</a:t>
            </a:r>
            <a:r>
              <a:rPr lang="en-US" dirty="0" smtClean="0"/>
              <a:t> </a:t>
            </a:r>
            <a:r>
              <a:rPr lang="en-US" dirty="0" err="1" smtClean="0"/>
              <a:t>biết</a:t>
            </a:r>
            <a:r>
              <a:rPr lang="en-US" dirty="0" smtClean="0"/>
              <a:t>,  </a:t>
            </a:r>
            <a:r>
              <a:rPr lang="en-US" dirty="0" err="1" smtClean="0"/>
              <a:t>nếu</a:t>
            </a:r>
            <a:r>
              <a:rPr lang="en-US" dirty="0" smtClean="0"/>
              <a:t> con </a:t>
            </a:r>
            <a:r>
              <a:rPr lang="en-US" dirty="0" err="1" smtClean="0"/>
              <a:t>là</a:t>
            </a:r>
            <a:r>
              <a:rPr lang="en-US" dirty="0" smtClean="0"/>
              <a:t>  </a:t>
            </a:r>
            <a:r>
              <a:rPr lang="en-US" dirty="0" err="1" smtClean="0"/>
              <a:t>nhân</a:t>
            </a:r>
            <a:r>
              <a:rPr lang="en-US" dirty="0" smtClean="0"/>
              <a:t> </a:t>
            </a:r>
            <a:r>
              <a:rPr lang="en-US" dirty="0" err="1" smtClean="0"/>
              <a:t>vật</a:t>
            </a:r>
            <a:r>
              <a:rPr lang="en-US" dirty="0" smtClean="0"/>
              <a:t> </a:t>
            </a:r>
          </a:p>
          <a:p>
            <a:r>
              <a:rPr lang="en-US" dirty="0" smtClean="0"/>
              <a:t>“ </a:t>
            </a:r>
            <a:r>
              <a:rPr lang="en-US" dirty="0" err="1" smtClean="0"/>
              <a:t>anh</a:t>
            </a:r>
            <a:r>
              <a:rPr lang="en-US" dirty="0" smtClean="0"/>
              <a:t>” </a:t>
            </a:r>
            <a:r>
              <a:rPr lang="en-US" dirty="0" err="1" smtClean="0"/>
              <a:t>trong</a:t>
            </a:r>
            <a:r>
              <a:rPr lang="en-US" dirty="0" smtClean="0"/>
              <a:t> </a:t>
            </a:r>
            <a:r>
              <a:rPr lang="en-US" dirty="0" err="1" smtClean="0"/>
              <a:t>câu</a:t>
            </a:r>
            <a:r>
              <a:rPr lang="en-US" dirty="0" smtClean="0"/>
              <a:t> </a:t>
            </a:r>
            <a:r>
              <a:rPr lang="en-US" dirty="0" err="1" smtClean="0"/>
              <a:t>trên</a:t>
            </a:r>
            <a:r>
              <a:rPr lang="en-US" dirty="0" smtClean="0"/>
              <a:t>. </a:t>
            </a:r>
            <a:r>
              <a:rPr lang="en-US" dirty="0" err="1" smtClean="0"/>
              <a:t>Mọi</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của</a:t>
            </a:r>
            <a:r>
              <a:rPr lang="en-US" dirty="0" smtClean="0"/>
              <a:t> con </a:t>
            </a:r>
            <a:r>
              <a:rPr lang="en-US" dirty="0" err="1" smtClean="0"/>
              <a:t>đều</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theo</a:t>
            </a:r>
            <a:r>
              <a:rPr lang="en-US" dirty="0" smtClean="0"/>
              <a:t> </a:t>
            </a:r>
            <a:r>
              <a:rPr lang="en-US" dirty="0" err="1" smtClean="0"/>
              <a:t>tinh</a:t>
            </a:r>
            <a:r>
              <a:rPr lang="en-US" dirty="0" smtClean="0"/>
              <a:t> </a:t>
            </a:r>
            <a:r>
              <a:rPr lang="en-US" dirty="0" err="1" smtClean="0"/>
              <a:t>thần</a:t>
            </a:r>
            <a:r>
              <a:rPr lang="en-US" dirty="0" smtClean="0"/>
              <a:t> </a:t>
            </a:r>
            <a:r>
              <a:rPr lang="en-US" dirty="0" err="1" smtClean="0"/>
              <a:t>của</a:t>
            </a:r>
            <a:r>
              <a:rPr lang="en-US" dirty="0" smtClean="0"/>
              <a:t> </a:t>
            </a:r>
            <a:r>
              <a:rPr lang="en-US" dirty="0" err="1" smtClean="0"/>
              <a:t>câu</a:t>
            </a:r>
            <a:r>
              <a:rPr lang="en-US" dirty="0" smtClean="0"/>
              <a:t> ca </a:t>
            </a:r>
            <a:r>
              <a:rPr lang="en-US" dirty="0" err="1" smtClean="0"/>
              <a:t>dao</a:t>
            </a:r>
            <a:r>
              <a:rPr lang="en-US" dirty="0" smtClean="0"/>
              <a:t> </a:t>
            </a:r>
            <a:r>
              <a:rPr lang="en-US" dirty="0" err="1" smtClean="0"/>
              <a:t>điều</a:t>
            </a:r>
            <a:r>
              <a:rPr lang="en-US" dirty="0" smtClean="0"/>
              <a:t> </a:t>
            </a:r>
            <a:r>
              <a:rPr lang="en-US" dirty="0" err="1" smtClean="0"/>
              <a:t>gì</a:t>
            </a:r>
            <a:r>
              <a:rPr lang="en-US" dirty="0" smtClean="0"/>
              <a:t> </a:t>
            </a:r>
            <a:r>
              <a:rPr lang="en-US" dirty="0" err="1" smtClean="0"/>
              <a:t>có</a:t>
            </a:r>
            <a:r>
              <a:rPr lang="en-US" dirty="0" smtClean="0"/>
              <a:t> </a:t>
            </a:r>
            <a:r>
              <a:rPr lang="en-US" dirty="0" err="1" smtClean="0"/>
              <a:t>thể</a:t>
            </a:r>
            <a:r>
              <a:rPr lang="en-US" dirty="0" smtClean="0"/>
              <a:t> </a:t>
            </a:r>
            <a:r>
              <a:rPr lang="en-US" dirty="0" err="1" smtClean="0"/>
              <a:t>xảy</a:t>
            </a:r>
            <a:r>
              <a:rPr lang="en-US" dirty="0" smtClean="0"/>
              <a:t> </a:t>
            </a:r>
            <a:r>
              <a:rPr lang="en-US" dirty="0" err="1" smtClean="0"/>
              <a:t>ra</a:t>
            </a:r>
            <a:r>
              <a:rPr lang="en-US" dirty="0" smtClean="0"/>
              <a:t>?  </a:t>
            </a:r>
            <a:r>
              <a:rPr lang="vi-VN" dirty="0"/>
              <a:t/>
            </a:r>
            <a:br>
              <a:rPr lang="vi-VN" dirty="0"/>
            </a:br>
            <a:endParaRPr lang="en-US" dirty="0"/>
          </a:p>
        </p:txBody>
      </p:sp>
    </p:spTree>
    <p:extLst>
      <p:ext uri="{BB962C8B-B14F-4D97-AF65-F5344CB8AC3E}">
        <p14:creationId xmlns:p14="http://schemas.microsoft.com/office/powerpoint/2010/main" val="158548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0600" y="261941"/>
            <a:ext cx="7239000" cy="1228724"/>
            <a:chOff x="-3276600" y="2619372"/>
            <a:chExt cx="7239000" cy="1228724"/>
          </a:xfrm>
        </p:grpSpPr>
        <p:sp>
          <p:nvSpPr>
            <p:cNvPr id="9" name="Trapezoid 8"/>
            <p:cNvSpPr/>
            <p:nvPr/>
          </p:nvSpPr>
          <p:spPr>
            <a:xfrm rot="10800000">
              <a:off x="-3276600" y="2619372"/>
              <a:ext cx="7239000" cy="781051"/>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276600" y="2933696"/>
              <a:ext cx="7239000" cy="914400"/>
            </a:xfrm>
            <a:prstGeom prst="trapezoid">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pPr algn="ctr"/>
            <a:r>
              <a:rPr lang="en-US" dirty="0" smtClean="0">
                <a:solidFill>
                  <a:schemeClr val="bg1"/>
                </a:solidFill>
              </a:rPr>
              <a:t>B. HÌNH THÀNH KIẾN  THỨC</a:t>
            </a:r>
            <a:endParaRPr lang="en-US" dirty="0">
              <a:solidFill>
                <a:schemeClr val="bg1"/>
              </a:solidFill>
            </a:endParaRPr>
          </a:p>
        </p:txBody>
      </p:sp>
      <p:sp>
        <p:nvSpPr>
          <p:cNvPr id="3" name="Content Placeholder 2"/>
          <p:cNvSpPr>
            <a:spLocks noGrp="1"/>
          </p:cNvSpPr>
          <p:nvPr>
            <p:ph idx="1"/>
          </p:nvPr>
        </p:nvSpPr>
        <p:spPr>
          <a:xfrm>
            <a:off x="304800" y="1600200"/>
            <a:ext cx="8705850" cy="914400"/>
          </a:xfrm>
        </p:spPr>
        <p:style>
          <a:lnRef idx="1">
            <a:schemeClr val="accent6"/>
          </a:lnRef>
          <a:fillRef idx="2">
            <a:schemeClr val="accent6"/>
          </a:fillRef>
          <a:effectRef idx="1">
            <a:schemeClr val="accent6"/>
          </a:effectRef>
          <a:fontRef idx="minor">
            <a:schemeClr val="dk1"/>
          </a:fontRef>
        </p:style>
        <p:txBody>
          <a:bodyPr>
            <a:normAutofit/>
          </a:bodyPr>
          <a:lstStyle/>
          <a:p>
            <a:r>
              <a:rPr lang="vi-VN" dirty="0"/>
              <a:t>Hoạt động 1: Tìm hiểu nội dung truyện đọc</a:t>
            </a:r>
            <a:endParaRPr lang="en-US" dirty="0"/>
          </a:p>
        </p:txBody>
      </p:sp>
      <p:sp>
        <p:nvSpPr>
          <p:cNvPr id="11" name="Content Placeholder 2"/>
          <p:cNvSpPr txBox="1">
            <a:spLocks/>
          </p:cNvSpPr>
          <p:nvPr/>
        </p:nvSpPr>
        <p:spPr>
          <a:xfrm>
            <a:off x="304800" y="1538291"/>
            <a:ext cx="8229600" cy="45259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0" name="Content Placeholder 2"/>
          <p:cNvSpPr txBox="1">
            <a:spLocks/>
          </p:cNvSpPr>
          <p:nvPr/>
        </p:nvSpPr>
        <p:spPr>
          <a:xfrm>
            <a:off x="304800" y="2590800"/>
            <a:ext cx="870585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12" name="Content Placeholder 2"/>
          <p:cNvSpPr txBox="1">
            <a:spLocks/>
          </p:cNvSpPr>
          <p:nvPr/>
        </p:nvSpPr>
        <p:spPr>
          <a:xfrm>
            <a:off x="304800" y="2590800"/>
            <a:ext cx="8705850" cy="4267200"/>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defRPr sz="3200" b="1" kern="1200">
                <a:solidFill>
                  <a:srgbClr val="0066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66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66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66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vi-VN" i="1" dirty="0"/>
              <a:t>Đọc truyện "Tô Hiến Thành - một tấm gương về chí công vô tư" và trả lời các câu hỏi sau</a:t>
            </a:r>
            <a:r>
              <a:rPr lang="vi-VN" i="1" dirty="0" smtClean="0"/>
              <a:t>:</a:t>
            </a:r>
            <a:endParaRPr lang="en-US" i="1" dirty="0" smtClean="0"/>
          </a:p>
          <a:p>
            <a:r>
              <a:rPr lang="vi-VN" dirty="0"/>
              <a:t>Nhận xét của em về việc làm của Vũ Tán Đường và Trần Trung Tá khi Tô Hiến Thành bị bệnh nặng.</a:t>
            </a:r>
          </a:p>
          <a:p>
            <a:r>
              <a:rPr lang="vi-VN" dirty="0"/>
              <a:t>Nhận xét của em về việc làm của Vũ Tán Đường và Trần Trung Tá khi Tô Hiến Thành bị bệnh nặng.</a:t>
            </a:r>
          </a:p>
          <a:p>
            <a:r>
              <a:rPr lang="vi-VN" dirty="0"/>
              <a:t>Qua cách dùng người và giải quyết công việc của Tô Hiến Thành, em hiểu gì về con người ông?</a:t>
            </a:r>
            <a:endParaRPr lang="en-US" dirty="0"/>
          </a:p>
        </p:txBody>
      </p:sp>
    </p:spTree>
    <p:extLst>
      <p:ext uri="{BB962C8B-B14F-4D97-AF65-F5344CB8AC3E}">
        <p14:creationId xmlns:p14="http://schemas.microsoft.com/office/powerpoint/2010/main" val="415912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KẾT LUẬN </a:t>
            </a:r>
            <a:br>
              <a:rPr lang="en-US" sz="4000" dirty="0" smtClean="0"/>
            </a:br>
            <a:endParaRPr lang="en-US" sz="4000" dirty="0"/>
          </a:p>
        </p:txBody>
      </p:sp>
      <p:sp>
        <p:nvSpPr>
          <p:cNvPr id="3" name="Content Placeholder 2"/>
          <p:cNvSpPr>
            <a:spLocks noGrp="1"/>
          </p:cNvSpPr>
          <p:nvPr>
            <p:ph idx="1"/>
          </p:nvPr>
        </p:nvSpPr>
        <p:spPr/>
        <p:txBody>
          <a:bodyPr/>
          <a:lstStyle/>
          <a:p>
            <a:r>
              <a:rPr lang="vi-VN" i="1" dirty="0"/>
              <a:t>Chí công vô tư là phẩm chất đạo đức của con người, thể hiện ở sự công bằng, không thiên vị, giải quyết công việc theo lẽ phải, xuất phát từ lợi ích chung và đặt lợi ích chung lên trên lợi ích cá </a:t>
            </a:r>
            <a:r>
              <a:rPr lang="vi-VN" i="1" dirty="0" smtClean="0"/>
              <a:t>nhân.</a:t>
            </a:r>
            <a:endParaRPr lang="en-US" dirty="0"/>
          </a:p>
        </p:txBody>
      </p:sp>
    </p:spTree>
    <p:extLst>
      <p:ext uri="{BB962C8B-B14F-4D97-AF65-F5344CB8AC3E}">
        <p14:creationId xmlns:p14="http://schemas.microsoft.com/office/powerpoint/2010/main" val="1951990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1543</Words>
  <Application>Microsoft Office PowerPoint</Application>
  <PresentationFormat>On-screen Show (4:3)</PresentationFormat>
  <Paragraphs>103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MỤC TIÊU BÀI HỌC </vt:lpstr>
      <vt:lpstr>A. ĐẶT VẤN ĐỀ</vt:lpstr>
      <vt:lpstr>ĐUỔI HÌNH  BẮT CHỮ </vt:lpstr>
      <vt:lpstr>Điền  từ con thiếu trong câu tục ngữ sau đây.</vt:lpstr>
      <vt:lpstr>“ Thương em anh để trong lòng  Việc quan anh cứ phép công anh làm” </vt:lpstr>
      <vt:lpstr>B. HÌNH THÀNH KIẾN  THỨC</vt:lpstr>
      <vt:lpstr>KẾT LUẬN  </vt:lpstr>
      <vt:lpstr>PowerPoint Presentation</vt:lpstr>
      <vt:lpstr>PowerPoint Presentation</vt:lpstr>
      <vt:lpstr>PowerPoint Presentation</vt:lpstr>
      <vt:lpstr>KẾT LUẬN</vt:lpstr>
      <vt:lpstr>PowerPoint Presentation</vt:lpstr>
      <vt:lpstr>Nhóm 2: Nhà Hậu gần nhà cô Bình - cô dạy Toán lớp Hậu. Dạo gần đây, cô Bình và mẹ Hậu có xích mích, cô thường xuyên mắng Hậu và cho Hậu điểm kém dù bài bạn làm đúng.</vt:lpstr>
      <vt:lpstr>Nhóm 3: Anh Dũng - anh trai Mai đã đến tuổi phải đăng kí nghĩa vụ quân sự nhưng vì bố Mai là Trưởng Công An xã nên đã xin cho anh không phải đi. </vt:lpstr>
      <vt:lpstr>KẾT LUẬN</vt:lpstr>
      <vt:lpstr>C. LUYỆN TẬP</vt:lpstr>
      <vt:lpstr>Câu 1 . Người chí công vô tư là người</vt:lpstr>
      <vt:lpstr>Câu 2. Hành vi nào dưới đây là biểu hiện của công ty vô tư? </vt:lpstr>
      <vt:lpstr>Câu 3. Quan điểm nào dưới đây phản ánh ý nghĩa của chí vô tư? </vt:lpstr>
      <vt:lpstr>Câu 4. Người có vô tư chất lượng sẽ</vt:lpstr>
      <vt:lpstr>Câu 5. Ý kiến ​​nào dưới đây đúng khi nói về chí công vô tư? </vt:lpstr>
      <vt:lpstr>Câu 6. Ý kiến ​​nào dưới đây có thể hiện công ty vô tư? </vt:lpstr>
      <vt:lpstr>Câu 7 . Ý kiến ​​nào dưới đây đúng khi bàn về chí công vô tư? </vt:lpstr>
      <vt:lpstr>Câu 8. Luôn biết lắng nghe và tiếp thu ý kiến phê bình của cấp dưới có công trong giải quyết công việc là biểu hiện của người có phẩm chất đạo đức gì?  </vt:lpstr>
      <vt:lpstr>D. VẬN DỤNG </vt:lpstr>
      <vt:lpstr>E. TÌM TÒI MỞ RỘNG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2021-08-05T06:56:46Z</dcterms:created>
  <dcterms:modified xsi:type="dcterms:W3CDTF">2021-09-17T15:22:08Z</dcterms:modified>
</cp:coreProperties>
</file>